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7"/>
  </p:notesMasterIdLst>
  <p:handoutMasterIdLst>
    <p:handoutMasterId r:id="rId28"/>
  </p:handoutMasterIdLst>
  <p:sldIdLst>
    <p:sldId id="329" r:id="rId2"/>
    <p:sldId id="263" r:id="rId3"/>
    <p:sldId id="264" r:id="rId4"/>
    <p:sldId id="268" r:id="rId5"/>
    <p:sldId id="270" r:id="rId6"/>
    <p:sldId id="271" r:id="rId7"/>
    <p:sldId id="272" r:id="rId8"/>
    <p:sldId id="273" r:id="rId9"/>
    <p:sldId id="275" r:id="rId10"/>
    <p:sldId id="276" r:id="rId11"/>
    <p:sldId id="277" r:id="rId12"/>
    <p:sldId id="278" r:id="rId13"/>
    <p:sldId id="280" r:id="rId14"/>
    <p:sldId id="281" r:id="rId15"/>
    <p:sldId id="282" r:id="rId16"/>
    <p:sldId id="283" r:id="rId17"/>
    <p:sldId id="319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M. Caquias Cruz" initials="KMC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5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54"/>
    <p:restoredTop sz="92351" autoAdjust="0"/>
  </p:normalViewPr>
  <p:slideViewPr>
    <p:cSldViewPr snapToGrid="0" snapToObjects="1">
      <p:cViewPr varScale="1">
        <p:scale>
          <a:sx n="79" d="100"/>
          <a:sy n="79" d="100"/>
        </p:scale>
        <p:origin x="14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8" d="100"/>
          <a:sy n="118" d="100"/>
        </p:scale>
        <p:origin x="-4144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B5F7B6-D080-ED4B-82E0-BA82E93901D4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60219-183C-0E47-8F69-BA53D63E4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101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44B6F-E430-2B4B-80EB-EF07EF75D8B6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80CDA-3383-B346-9465-63A300E88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30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9EBB10-6470-B941-BC5F-93076F4BC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9EBB10-6470-B941-BC5F-93076F4BC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77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9EBB10-6470-B941-BC5F-93076F4BC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9EBB10-6470-B941-BC5F-93076F4BC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77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9EBB10-6470-B941-BC5F-93076F4BC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03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9EBB10-6470-B941-BC5F-93076F4BC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2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9EBB10-6470-B941-BC5F-93076F4BC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4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9EBB10-6470-B941-BC5F-93076F4BC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9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9EBB10-6470-B941-BC5F-93076F4BC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99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9EBB10-6470-B941-BC5F-93076F4BC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13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D9EBB10-6470-B941-BC5F-93076F4BC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8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ntitled-1-01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68"/>
            <a:ext cx="9144000" cy="693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1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said.ed.gov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46249" y="6373630"/>
            <a:ext cx="315330" cy="365125"/>
          </a:xfrm>
        </p:spPr>
        <p:txBody>
          <a:bodyPr/>
          <a:lstStyle/>
          <a:p>
            <a:fld id="{D9557704-5CB7-B342-923C-9EBF5E667F6C}" type="slidenum">
              <a:rPr lang="en-US" sz="1200" smtClean="0">
                <a:solidFill>
                  <a:srgbClr val="008000"/>
                </a:solidFill>
                <a:latin typeface="Helvetica"/>
                <a:cs typeface="Helvetica"/>
              </a:rPr>
              <a:t>1</a:t>
            </a:fld>
            <a:endParaRPr lang="en-US" sz="1200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285662-78A6-6A45-9A33-7547D2A8F974}"/>
              </a:ext>
            </a:extLst>
          </p:cNvPr>
          <p:cNvSpPr>
            <a:spLocks noGrp="1"/>
          </p:cNvSpPr>
          <p:nvPr/>
        </p:nvSpPr>
        <p:spPr>
          <a:xfrm>
            <a:off x="246249" y="765958"/>
            <a:ext cx="6669679" cy="10691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i="1" dirty="0"/>
              <a:t>Pasos para crear o recuperar el :</a:t>
            </a:r>
            <a:br>
              <a:rPr lang="es-ES" sz="3200" b="1" i="1" dirty="0"/>
            </a:br>
            <a:r>
              <a:rPr lang="es-ES" sz="32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FSA ID</a:t>
            </a:r>
            <a:endParaRPr lang="en-PR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6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E981A30B-DA82-1942-AE12-26620DD35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6988" y="765958"/>
            <a:ext cx="3648372" cy="5335776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AF7A613C-0505-3649-BAB6-3830904DA0DF}"/>
              </a:ext>
            </a:extLst>
          </p:cNvPr>
          <p:cNvSpPr>
            <a:spLocks noGrp="1"/>
          </p:cNvSpPr>
          <p:nvPr/>
        </p:nvSpPr>
        <p:spPr>
          <a:xfrm>
            <a:off x="246249" y="1976508"/>
            <a:ext cx="5876145" cy="1568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/>
              <a:t>Credencial</a:t>
            </a:r>
            <a:r>
              <a:rPr lang="en-US" sz="3200" b="1" dirty="0"/>
              <a:t> para </a:t>
            </a:r>
            <a:r>
              <a:rPr lang="en-US" sz="3200" b="1" dirty="0" err="1"/>
              <a:t>llenar</a:t>
            </a:r>
            <a:r>
              <a:rPr lang="en-US" sz="3200" b="1" dirty="0"/>
              <a:t> FAFSA</a:t>
            </a:r>
          </a:p>
          <a:p>
            <a:r>
              <a:rPr lang="en-US" sz="3200" b="1" dirty="0"/>
              <a:t>(</a:t>
            </a:r>
            <a:r>
              <a:rPr lang="en-US" sz="3200" b="1" dirty="0" err="1"/>
              <a:t>nombre</a:t>
            </a:r>
            <a:r>
              <a:rPr lang="en-US" sz="3200" b="1" dirty="0"/>
              <a:t> de </a:t>
            </a:r>
            <a:r>
              <a:rPr lang="en-US" sz="3200" b="1" dirty="0" err="1"/>
              <a:t>usuario</a:t>
            </a:r>
            <a:r>
              <a:rPr lang="en-US" sz="3200" b="1" dirty="0"/>
              <a:t> y </a:t>
            </a:r>
            <a:r>
              <a:rPr lang="en-US" sz="3200" b="1" dirty="0" err="1"/>
              <a:t>contraseña</a:t>
            </a:r>
            <a:r>
              <a:rPr lang="en-US" sz="3200" b="1" dirty="0"/>
              <a:t>)</a:t>
            </a:r>
            <a:endParaRPr lang="en-US" sz="3200" dirty="0"/>
          </a:p>
          <a:p>
            <a:endParaRPr lang="en-PR" sz="4000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C3082C6F-4B43-4B4D-9A0B-D508E0F5B173}"/>
              </a:ext>
            </a:extLst>
          </p:cNvPr>
          <p:cNvSpPr txBox="1"/>
          <p:nvPr/>
        </p:nvSpPr>
        <p:spPr>
          <a:xfrm>
            <a:off x="1244185" y="3795232"/>
            <a:ext cx="3327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hlinkClick r:id="rId3"/>
              </a:rPr>
              <a:t>www.fsaid.ed.gov</a:t>
            </a:r>
            <a:r>
              <a:rPr lang="en-US" sz="2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7749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/>
        </p:nvSpPr>
        <p:spPr>
          <a:xfrm>
            <a:off x="198180" y="6374118"/>
            <a:ext cx="35475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557704-5CB7-B342-923C-9EBF5E667F6C}" type="slidenum">
              <a:rPr lang="en-US" sz="1200" smtClean="0">
                <a:solidFill>
                  <a:srgbClr val="008000"/>
                </a:solidFill>
                <a:latin typeface="Helvetica"/>
                <a:cs typeface="Helvetica"/>
              </a:rPr>
              <a:pPr/>
              <a:t>10</a:t>
            </a:fld>
            <a:endParaRPr lang="en-US" sz="1200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B16DCC-BB40-4ACE-9100-5B89C6A43F99}"/>
              </a:ext>
            </a:extLst>
          </p:cNvPr>
          <p:cNvPicPr/>
          <p:nvPr/>
        </p:nvPicPr>
        <p:blipFill rotWithShape="1">
          <a:blip r:embed="rId2"/>
          <a:srcRect l="22116" t="9692" r="22596" b="12770"/>
          <a:stretch/>
        </p:blipFill>
        <p:spPr bwMode="auto">
          <a:xfrm>
            <a:off x="799822" y="428459"/>
            <a:ext cx="7345181" cy="56027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6570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/>
        </p:nvSpPr>
        <p:spPr>
          <a:xfrm>
            <a:off x="198180" y="6374118"/>
            <a:ext cx="35475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557704-5CB7-B342-923C-9EBF5E667F6C}" type="slidenum">
              <a:rPr lang="en-US" sz="1200" smtClean="0">
                <a:solidFill>
                  <a:srgbClr val="008000"/>
                </a:solidFill>
                <a:latin typeface="Helvetica"/>
                <a:cs typeface="Helvetica"/>
              </a:rPr>
              <a:pPr/>
              <a:t>11</a:t>
            </a:fld>
            <a:endParaRPr lang="en-US" sz="1200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25A5E5B-F84D-5E46-B2F1-1881EFCEEE9C}"/>
              </a:ext>
            </a:extLst>
          </p:cNvPr>
          <p:cNvSpPr>
            <a:spLocks noGrp="1"/>
          </p:cNvSpPr>
          <p:nvPr/>
        </p:nvSpPr>
        <p:spPr>
          <a:xfrm>
            <a:off x="552938" y="353216"/>
            <a:ext cx="7886700" cy="80410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¿</a:t>
            </a:r>
            <a:r>
              <a:rPr lang="en-US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Cómo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recuperar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la </a:t>
            </a:r>
            <a:r>
              <a:rPr lang="en-US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contraseña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del FSA ID?</a:t>
            </a:r>
            <a:endParaRPr lang="en-PR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0E5AD8-34D4-4284-9001-4C56C1482977}"/>
              </a:ext>
            </a:extLst>
          </p:cNvPr>
          <p:cNvPicPr/>
          <p:nvPr/>
        </p:nvPicPr>
        <p:blipFill rotWithShape="1">
          <a:blip r:embed="rId2"/>
          <a:srcRect l="20352" t="12828" r="22436" b="6785"/>
          <a:stretch/>
        </p:blipFill>
        <p:spPr bwMode="auto">
          <a:xfrm>
            <a:off x="733757" y="1305878"/>
            <a:ext cx="7465101" cy="47968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4458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/>
        </p:nvSpPr>
        <p:spPr>
          <a:xfrm>
            <a:off x="198180" y="6374118"/>
            <a:ext cx="35475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557704-5CB7-B342-923C-9EBF5E667F6C}" type="slidenum">
              <a:rPr lang="en-US" sz="1200" smtClean="0">
                <a:solidFill>
                  <a:srgbClr val="008000"/>
                </a:solidFill>
                <a:latin typeface="Helvetica"/>
                <a:cs typeface="Helvetica"/>
              </a:rPr>
              <a:pPr/>
              <a:t>12</a:t>
            </a:fld>
            <a:endParaRPr lang="en-US" sz="1200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714E28-B064-47CB-86ED-0B966DAB1E29}"/>
              </a:ext>
            </a:extLst>
          </p:cNvPr>
          <p:cNvPicPr/>
          <p:nvPr/>
        </p:nvPicPr>
        <p:blipFill rotWithShape="1">
          <a:blip r:embed="rId2"/>
          <a:srcRect l="20833" t="11973" r="22917" b="40707"/>
          <a:stretch/>
        </p:blipFill>
        <p:spPr bwMode="auto">
          <a:xfrm>
            <a:off x="552938" y="442324"/>
            <a:ext cx="7869836" cy="54695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73849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/>
        </p:nvSpPr>
        <p:spPr>
          <a:xfrm>
            <a:off x="198180" y="6374118"/>
            <a:ext cx="35475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557704-5CB7-B342-923C-9EBF5E667F6C}" type="slidenum">
              <a:rPr lang="en-US" sz="1200" smtClean="0">
                <a:solidFill>
                  <a:srgbClr val="008000"/>
                </a:solidFill>
                <a:latin typeface="Helvetica"/>
                <a:cs typeface="Helvetica"/>
              </a:rPr>
              <a:pPr/>
              <a:t>13</a:t>
            </a:fld>
            <a:endParaRPr lang="en-US" sz="1200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77A859-C8B6-491E-BBBB-3F678C3CBBD0}"/>
              </a:ext>
            </a:extLst>
          </p:cNvPr>
          <p:cNvPicPr/>
          <p:nvPr/>
        </p:nvPicPr>
        <p:blipFill rotWithShape="1">
          <a:blip r:embed="rId2"/>
          <a:srcRect l="21154" t="12544" r="21635" b="37001"/>
          <a:stretch/>
        </p:blipFill>
        <p:spPr bwMode="auto">
          <a:xfrm>
            <a:off x="607103" y="1331254"/>
            <a:ext cx="8079698" cy="48418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07AC220-28FC-4985-95E0-A4B3640BF54F}"/>
              </a:ext>
            </a:extLst>
          </p:cNvPr>
          <p:cNvSpPr txBox="1"/>
          <p:nvPr/>
        </p:nvSpPr>
        <p:spPr>
          <a:xfrm>
            <a:off x="457199" y="684923"/>
            <a:ext cx="7540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PUEDE RECUPERAR LA CONTRASEÑA ENVIANDO UN CODIGO SEGURO A EL EMAIL: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322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/>
        </p:nvSpPr>
        <p:spPr>
          <a:xfrm>
            <a:off x="198180" y="6374118"/>
            <a:ext cx="35475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557704-5CB7-B342-923C-9EBF5E667F6C}" type="slidenum">
              <a:rPr lang="en-US" sz="1200" smtClean="0">
                <a:solidFill>
                  <a:srgbClr val="008000"/>
                </a:solidFill>
                <a:latin typeface="Helvetica"/>
                <a:cs typeface="Helvetica"/>
              </a:rPr>
              <a:pPr/>
              <a:t>14</a:t>
            </a:fld>
            <a:endParaRPr lang="en-US" sz="1200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C8D0DB-98A1-465C-ACF0-8A57A836F863}"/>
              </a:ext>
            </a:extLst>
          </p:cNvPr>
          <p:cNvPicPr/>
          <p:nvPr/>
        </p:nvPicPr>
        <p:blipFill rotWithShape="1">
          <a:blip r:embed="rId2"/>
          <a:srcRect l="20744" t="12875" r="20996" b="30598"/>
          <a:stretch/>
        </p:blipFill>
        <p:spPr>
          <a:xfrm>
            <a:off x="552938" y="646898"/>
            <a:ext cx="7929797" cy="5216576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D06BC6C0-B358-4C00-9987-7E15195AB83C}"/>
              </a:ext>
            </a:extLst>
          </p:cNvPr>
          <p:cNvSpPr txBox="1"/>
          <p:nvPr/>
        </p:nvSpPr>
        <p:spPr>
          <a:xfrm>
            <a:off x="1347417" y="5678808"/>
            <a:ext cx="575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Revise </a:t>
            </a:r>
            <a:r>
              <a:rPr lang="en-US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su</a:t>
            </a:r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 email y </a:t>
            </a:r>
            <a:r>
              <a:rPr lang="en-US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busque</a:t>
            </a:r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 el </a:t>
            </a:r>
            <a:r>
              <a:rPr lang="en-US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código</a:t>
            </a:r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seguro</a:t>
            </a:r>
            <a:endParaRPr lang="en-US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093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/>
        </p:nvSpPr>
        <p:spPr>
          <a:xfrm>
            <a:off x="198180" y="6374118"/>
            <a:ext cx="35475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557704-5CB7-B342-923C-9EBF5E667F6C}" type="slidenum">
              <a:rPr lang="en-US" sz="1200" smtClean="0">
                <a:solidFill>
                  <a:srgbClr val="008000"/>
                </a:solidFill>
                <a:latin typeface="Helvetica"/>
                <a:cs typeface="Helvetica"/>
              </a:rPr>
              <a:pPr/>
              <a:t>15</a:t>
            </a:fld>
            <a:endParaRPr lang="en-US" sz="1200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A1D844-C544-4CBE-91F2-2B78279B6DEE}"/>
              </a:ext>
            </a:extLst>
          </p:cNvPr>
          <p:cNvPicPr/>
          <p:nvPr/>
        </p:nvPicPr>
        <p:blipFill rotWithShape="1">
          <a:blip r:embed="rId2"/>
          <a:srcRect l="20994" t="12543" r="22116" b="36716"/>
          <a:stretch/>
        </p:blipFill>
        <p:spPr bwMode="auto">
          <a:xfrm>
            <a:off x="379727" y="517914"/>
            <a:ext cx="8529403" cy="44641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C940E0B7-825F-4EC1-8EB2-4FC76806ECC4}"/>
              </a:ext>
            </a:extLst>
          </p:cNvPr>
          <p:cNvSpPr txBox="1"/>
          <p:nvPr/>
        </p:nvSpPr>
        <p:spPr>
          <a:xfrm>
            <a:off x="829432" y="5146909"/>
            <a:ext cx="7944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R" sz="2800" b="1" dirty="0">
                <a:solidFill>
                  <a:srgbClr val="FF0000"/>
                </a:solidFill>
              </a:rPr>
              <a:t>Ingrese una nueva contraseña de 8 a 30 caracteres</a:t>
            </a:r>
          </a:p>
        </p:txBody>
      </p:sp>
    </p:spTree>
    <p:extLst>
      <p:ext uri="{BB962C8B-B14F-4D97-AF65-F5344CB8AC3E}">
        <p14:creationId xmlns:p14="http://schemas.microsoft.com/office/powerpoint/2010/main" val="2998704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BB10-6470-B941-BC5F-93076F4BC3D4}" type="slidenum">
              <a:rPr lang="en-US" smtClean="0"/>
              <a:t>16</a:t>
            </a:fld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/>
        </p:nvSpPr>
        <p:spPr>
          <a:xfrm>
            <a:off x="198180" y="6374118"/>
            <a:ext cx="35475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557704-5CB7-B342-923C-9EBF5E667F6C}" type="slidenum">
              <a:rPr lang="en-US" sz="1200" smtClean="0">
                <a:solidFill>
                  <a:srgbClr val="008000"/>
                </a:solidFill>
                <a:latin typeface="Helvetica"/>
                <a:cs typeface="Helvetica"/>
              </a:rPr>
              <a:pPr/>
              <a:t>16</a:t>
            </a:fld>
            <a:endParaRPr lang="en-US" sz="1200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04C192-3DED-470F-B23A-382667E38AC4}"/>
              </a:ext>
            </a:extLst>
          </p:cNvPr>
          <p:cNvPicPr/>
          <p:nvPr/>
        </p:nvPicPr>
        <p:blipFill rotWithShape="1">
          <a:blip r:embed="rId2"/>
          <a:srcRect l="20744" t="11980" r="22761" b="32391"/>
          <a:stretch/>
        </p:blipFill>
        <p:spPr>
          <a:xfrm>
            <a:off x="419725" y="602165"/>
            <a:ext cx="8304551" cy="529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57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/>
        </p:nvSpPr>
        <p:spPr>
          <a:xfrm>
            <a:off x="198180" y="6374118"/>
            <a:ext cx="35475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557704-5CB7-B342-923C-9EBF5E667F6C}" type="slidenum">
              <a:rPr lang="en-US" sz="1200" smtClean="0">
                <a:solidFill>
                  <a:srgbClr val="008000"/>
                </a:solidFill>
                <a:latin typeface="Helvetica"/>
                <a:cs typeface="Helvetica"/>
              </a:rPr>
              <a:pPr/>
              <a:t>17</a:t>
            </a:fld>
            <a:endParaRPr lang="en-US" sz="1200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BF8EB7-38F7-404B-9D9D-543C902DBDB9}"/>
              </a:ext>
            </a:extLst>
          </p:cNvPr>
          <p:cNvPicPr/>
          <p:nvPr/>
        </p:nvPicPr>
        <p:blipFill rotWithShape="1">
          <a:blip r:embed="rId2"/>
          <a:srcRect l="18750" t="11688" r="22595" b="36716"/>
          <a:stretch/>
        </p:blipFill>
        <p:spPr bwMode="auto">
          <a:xfrm>
            <a:off x="1010138" y="966265"/>
            <a:ext cx="7540052" cy="50630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C380DF24-271F-41A5-BCFB-D9D3BCA22CF2}"/>
              </a:ext>
            </a:extLst>
          </p:cNvPr>
          <p:cNvSpPr txBox="1"/>
          <p:nvPr/>
        </p:nvSpPr>
        <p:spPr>
          <a:xfrm>
            <a:off x="552938" y="412267"/>
            <a:ext cx="7105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TAMBIEN PUEDE RECUPERAR LA CONTRASEÑA CONTESTANDO LAS PREGUNTAS DE SEGURIDAD:</a:t>
            </a: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4586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/>
        </p:nvSpPr>
        <p:spPr>
          <a:xfrm>
            <a:off x="198180" y="6374118"/>
            <a:ext cx="35475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557704-5CB7-B342-923C-9EBF5E667F6C}" type="slidenum">
              <a:rPr lang="en-US" sz="1200" smtClean="0">
                <a:solidFill>
                  <a:srgbClr val="008000"/>
                </a:solidFill>
                <a:latin typeface="Helvetica"/>
                <a:cs typeface="Helvetica"/>
              </a:rPr>
              <a:pPr/>
              <a:t>18</a:t>
            </a:fld>
            <a:endParaRPr lang="en-US" sz="1200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F2D1EA-FD3E-4E13-8A56-9C510552FF3F}"/>
              </a:ext>
            </a:extLst>
          </p:cNvPr>
          <p:cNvPicPr/>
          <p:nvPr/>
        </p:nvPicPr>
        <p:blipFill rotWithShape="1">
          <a:blip r:embed="rId2"/>
          <a:srcRect l="19735" t="11531" r="22509" b="30148"/>
          <a:stretch/>
        </p:blipFill>
        <p:spPr>
          <a:xfrm>
            <a:off x="552938" y="609364"/>
            <a:ext cx="7704943" cy="518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54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/>
        </p:nvSpPr>
        <p:spPr>
          <a:xfrm>
            <a:off x="198180" y="6374118"/>
            <a:ext cx="35475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557704-5CB7-B342-923C-9EBF5E667F6C}" type="slidenum">
              <a:rPr lang="en-US" sz="1200" smtClean="0">
                <a:solidFill>
                  <a:srgbClr val="008000"/>
                </a:solidFill>
                <a:latin typeface="Helvetica"/>
                <a:cs typeface="Helvetica"/>
              </a:rPr>
              <a:pPr/>
              <a:t>19</a:t>
            </a:fld>
            <a:endParaRPr lang="en-US" sz="1200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08CAF-8601-4182-BB39-64DE351339B1}"/>
              </a:ext>
            </a:extLst>
          </p:cNvPr>
          <p:cNvPicPr/>
          <p:nvPr/>
        </p:nvPicPr>
        <p:blipFill rotWithShape="1">
          <a:blip r:embed="rId2"/>
          <a:srcRect l="20994" t="12543" r="22116" b="36716"/>
          <a:stretch/>
        </p:blipFill>
        <p:spPr bwMode="auto">
          <a:xfrm>
            <a:off x="307299" y="852892"/>
            <a:ext cx="8529403" cy="44641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D5E9C66B-3A9E-45A1-AC9B-EF471DA47E78}"/>
              </a:ext>
            </a:extLst>
          </p:cNvPr>
          <p:cNvSpPr txBox="1"/>
          <p:nvPr/>
        </p:nvSpPr>
        <p:spPr>
          <a:xfrm>
            <a:off x="757004" y="5481887"/>
            <a:ext cx="7944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R" sz="2800" b="1" dirty="0">
                <a:solidFill>
                  <a:srgbClr val="FF0000"/>
                </a:solidFill>
              </a:rPr>
              <a:t>Ingrese una nueva contraseña de 8 a 30 caracteres</a:t>
            </a:r>
          </a:p>
        </p:txBody>
      </p:sp>
    </p:spTree>
    <p:extLst>
      <p:ext uri="{BB962C8B-B14F-4D97-AF65-F5344CB8AC3E}">
        <p14:creationId xmlns:p14="http://schemas.microsoft.com/office/powerpoint/2010/main" val="2749508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/>
        </p:nvSpPr>
        <p:spPr>
          <a:xfrm>
            <a:off x="241380" y="6374118"/>
            <a:ext cx="3153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557704-5CB7-B342-923C-9EBF5E667F6C}" type="slidenum">
              <a:rPr lang="en-US" sz="1200" smtClean="0">
                <a:solidFill>
                  <a:srgbClr val="008000"/>
                </a:solidFill>
                <a:latin typeface="Helvetica"/>
                <a:cs typeface="Helvetica"/>
              </a:rPr>
              <a:pPr/>
              <a:t>2</a:t>
            </a:fld>
            <a:endParaRPr lang="en-US" sz="1200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25A5E5B-F84D-5E46-B2F1-1881EFCEEE9C}"/>
              </a:ext>
            </a:extLst>
          </p:cNvPr>
          <p:cNvSpPr>
            <a:spLocks noGrp="1"/>
          </p:cNvSpPr>
          <p:nvPr/>
        </p:nvSpPr>
        <p:spPr>
          <a:xfrm>
            <a:off x="379601" y="408737"/>
            <a:ext cx="7886700" cy="596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¿</a:t>
            </a:r>
            <a:r>
              <a:rPr lang="en-US" sz="3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Cómo</a:t>
            </a:r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crear</a:t>
            </a:r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</a:rPr>
              <a:t> el FSA ID?</a:t>
            </a:r>
            <a:endParaRPr lang="en-PR" sz="32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6DA758-2439-411B-B3F9-184F18E3A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699" y="1004857"/>
            <a:ext cx="6854190" cy="49568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AC96171-EF91-44AB-9A1E-FE1E2C5E1794}"/>
              </a:ext>
            </a:extLst>
          </p:cNvPr>
          <p:cNvCxnSpPr/>
          <p:nvPr/>
        </p:nvCxnSpPr>
        <p:spPr>
          <a:xfrm>
            <a:off x="7130005" y="1180618"/>
            <a:ext cx="601884" cy="34724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2B34B8B-2A7F-48DC-8683-878ECF824647}"/>
              </a:ext>
            </a:extLst>
          </p:cNvPr>
          <p:cNvSpPr/>
          <p:nvPr/>
        </p:nvSpPr>
        <p:spPr>
          <a:xfrm>
            <a:off x="7720701" y="1250066"/>
            <a:ext cx="1307552" cy="7979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Selecciona</a:t>
            </a:r>
            <a:r>
              <a:rPr lang="en-US" b="1" dirty="0">
                <a:solidFill>
                  <a:schemeClr val="tx1"/>
                </a:solidFill>
              </a:rPr>
              <a:t> el </a:t>
            </a:r>
            <a:r>
              <a:rPr lang="en-US" b="1" dirty="0" err="1">
                <a:solidFill>
                  <a:schemeClr val="tx1"/>
                </a:solidFill>
              </a:rPr>
              <a:t>idioma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23F948E-C1C2-4A5F-9F43-B1AFF2B0CA98}"/>
              </a:ext>
            </a:extLst>
          </p:cNvPr>
          <p:cNvSpPr/>
          <p:nvPr/>
        </p:nvSpPr>
        <p:spPr>
          <a:xfrm>
            <a:off x="682906" y="5824843"/>
            <a:ext cx="5208608" cy="732934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b="1" dirty="0">
                <a:solidFill>
                  <a:schemeClr val="tx1"/>
                </a:solidFill>
              </a:rPr>
              <a:t>La contraseña debe contener</a:t>
            </a:r>
            <a:r>
              <a:rPr lang="es-ES" dirty="0">
                <a:solidFill>
                  <a:schemeClr val="tx1"/>
                </a:solidFill>
              </a:rPr>
              <a:t>: números, letras mayúsculas y minúsculas y caracteres especiales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72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/>
        </p:nvSpPr>
        <p:spPr>
          <a:xfrm>
            <a:off x="198180" y="6374118"/>
            <a:ext cx="35475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557704-5CB7-B342-923C-9EBF5E667F6C}" type="slidenum">
              <a:rPr lang="en-US" sz="1200" smtClean="0">
                <a:solidFill>
                  <a:srgbClr val="008000"/>
                </a:solidFill>
                <a:latin typeface="Helvetica"/>
                <a:cs typeface="Helvetica"/>
              </a:rPr>
              <a:pPr/>
              <a:t>20</a:t>
            </a:fld>
            <a:endParaRPr lang="en-US" sz="1200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989191-7B7C-44E1-9FD0-BE8F35458E19}"/>
              </a:ext>
            </a:extLst>
          </p:cNvPr>
          <p:cNvPicPr/>
          <p:nvPr/>
        </p:nvPicPr>
        <p:blipFill rotWithShape="1">
          <a:blip r:embed="rId2"/>
          <a:srcRect l="20744" t="11980" r="22761" b="32391"/>
          <a:stretch/>
        </p:blipFill>
        <p:spPr>
          <a:xfrm>
            <a:off x="419725" y="783235"/>
            <a:ext cx="8304551" cy="529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11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/>
        </p:nvSpPr>
        <p:spPr>
          <a:xfrm>
            <a:off x="198180" y="6374118"/>
            <a:ext cx="35475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557704-5CB7-B342-923C-9EBF5E667F6C}" type="slidenum">
              <a:rPr lang="en-US" sz="1200" smtClean="0">
                <a:solidFill>
                  <a:srgbClr val="008000"/>
                </a:solidFill>
                <a:latin typeface="Helvetica"/>
                <a:cs typeface="Helvetica"/>
              </a:rPr>
              <a:pPr/>
              <a:t>21</a:t>
            </a:fld>
            <a:endParaRPr lang="en-US" sz="1200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25A5E5B-F84D-5E46-B2F1-1881EFCEEE9C}"/>
              </a:ext>
            </a:extLst>
          </p:cNvPr>
          <p:cNvSpPr>
            <a:spLocks noGrp="1"/>
          </p:cNvSpPr>
          <p:nvPr/>
        </p:nvSpPr>
        <p:spPr>
          <a:xfrm>
            <a:off x="628650" y="718461"/>
            <a:ext cx="7886700" cy="804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¿</a:t>
            </a:r>
            <a:r>
              <a:rPr lang="en-US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Cómo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recuperar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el </a:t>
            </a:r>
            <a:r>
              <a:rPr lang="en-US" sz="2400" dirty="0" err="1">
                <a:solidFill>
                  <a:srgbClr val="FF0000"/>
                </a:solidFill>
                <a:latin typeface="Arial Black" panose="020B0A04020102020204" pitchFamily="34" charset="0"/>
              </a:rPr>
              <a:t>usuario</a:t>
            </a:r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del FSA ID?</a:t>
            </a:r>
            <a:endParaRPr lang="en-PR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F71C1B-9C9E-436F-9A08-AABCDA28144E}"/>
              </a:ext>
            </a:extLst>
          </p:cNvPr>
          <p:cNvPicPr/>
          <p:nvPr/>
        </p:nvPicPr>
        <p:blipFill rotWithShape="1">
          <a:blip r:embed="rId2"/>
          <a:srcRect l="20352" t="12828" r="22436" b="6785"/>
          <a:stretch/>
        </p:blipFill>
        <p:spPr bwMode="auto">
          <a:xfrm>
            <a:off x="628650" y="1522568"/>
            <a:ext cx="7886700" cy="4616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9290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/>
        </p:nvSpPr>
        <p:spPr>
          <a:xfrm>
            <a:off x="198180" y="6374118"/>
            <a:ext cx="35475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557704-5CB7-B342-923C-9EBF5E667F6C}" type="slidenum">
              <a:rPr lang="en-US" sz="1200" smtClean="0">
                <a:solidFill>
                  <a:srgbClr val="008000"/>
                </a:solidFill>
                <a:latin typeface="Helvetica"/>
                <a:cs typeface="Helvetica"/>
              </a:rPr>
              <a:pPr/>
              <a:t>22</a:t>
            </a:fld>
            <a:endParaRPr lang="en-US" sz="1200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DAB582-E1D1-44B7-AC86-E50C0658D0CA}"/>
              </a:ext>
            </a:extLst>
          </p:cNvPr>
          <p:cNvPicPr/>
          <p:nvPr/>
        </p:nvPicPr>
        <p:blipFill rotWithShape="1">
          <a:blip r:embed="rId2"/>
          <a:srcRect l="19735" t="13325" r="22005" b="34635"/>
          <a:stretch/>
        </p:blipFill>
        <p:spPr>
          <a:xfrm>
            <a:off x="552938" y="674298"/>
            <a:ext cx="7959777" cy="52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25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/>
        </p:nvSpPr>
        <p:spPr>
          <a:xfrm>
            <a:off x="198180" y="6374118"/>
            <a:ext cx="35475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557704-5CB7-B342-923C-9EBF5E667F6C}" type="slidenum">
              <a:rPr lang="en-US" sz="1200" smtClean="0">
                <a:solidFill>
                  <a:srgbClr val="008000"/>
                </a:solidFill>
                <a:latin typeface="Helvetica"/>
                <a:cs typeface="Helvetica"/>
              </a:rPr>
              <a:pPr/>
              <a:t>23</a:t>
            </a:fld>
            <a:endParaRPr lang="en-US" sz="1200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42019C-4E66-443F-8FF7-398A411D5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59" y="656169"/>
            <a:ext cx="8221715" cy="536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84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/>
        </p:nvSpPr>
        <p:spPr>
          <a:xfrm>
            <a:off x="198180" y="6374118"/>
            <a:ext cx="35475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557704-5CB7-B342-923C-9EBF5E667F6C}" type="slidenum">
              <a:rPr lang="en-US" sz="1200" smtClean="0">
                <a:solidFill>
                  <a:srgbClr val="008000"/>
                </a:solidFill>
                <a:latin typeface="Helvetica"/>
                <a:cs typeface="Helvetica"/>
              </a:rPr>
              <a:pPr/>
              <a:t>24</a:t>
            </a:fld>
            <a:endParaRPr lang="en-US" sz="1200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82F93B-861E-4432-9645-6802882F6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509021"/>
            <a:ext cx="819150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380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/>
        </p:nvSpPr>
        <p:spPr>
          <a:xfrm>
            <a:off x="198180" y="6374118"/>
            <a:ext cx="35475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557704-5CB7-B342-923C-9EBF5E667F6C}" type="slidenum">
              <a:rPr lang="en-US" sz="1200" smtClean="0">
                <a:solidFill>
                  <a:srgbClr val="008000"/>
                </a:solidFill>
                <a:latin typeface="Helvetica"/>
                <a:cs typeface="Helvetica"/>
              </a:rPr>
              <a:pPr/>
              <a:t>25</a:t>
            </a:fld>
            <a:endParaRPr lang="en-US" sz="1200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0AF0CE-FC63-4ACB-A7F5-9238EBA96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57" y="696750"/>
            <a:ext cx="8360686" cy="508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59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/>
        </p:nvSpPr>
        <p:spPr>
          <a:xfrm>
            <a:off x="241380" y="6374118"/>
            <a:ext cx="3153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557704-5CB7-B342-923C-9EBF5E667F6C}" type="slidenum">
              <a:rPr lang="en-US" sz="1200" smtClean="0">
                <a:solidFill>
                  <a:srgbClr val="008000"/>
                </a:solidFill>
                <a:latin typeface="Helvetica"/>
                <a:cs typeface="Helvetica"/>
              </a:rPr>
              <a:pPr/>
              <a:t>3</a:t>
            </a:fld>
            <a:endParaRPr lang="en-US" sz="1200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52B580-6F83-471D-BE0F-98E184CFF390}"/>
              </a:ext>
            </a:extLst>
          </p:cNvPr>
          <p:cNvPicPr/>
          <p:nvPr/>
        </p:nvPicPr>
        <p:blipFill rotWithShape="1">
          <a:blip r:embed="rId2"/>
          <a:srcRect l="20193" t="13683" r="20673" b="6214"/>
          <a:stretch/>
        </p:blipFill>
        <p:spPr bwMode="auto">
          <a:xfrm>
            <a:off x="556710" y="556370"/>
            <a:ext cx="7884826" cy="5419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2238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/>
        </p:nvSpPr>
        <p:spPr>
          <a:xfrm>
            <a:off x="241380" y="6374118"/>
            <a:ext cx="3153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557704-5CB7-B342-923C-9EBF5E667F6C}" type="slidenum">
              <a:rPr lang="en-US" sz="1200" smtClean="0">
                <a:solidFill>
                  <a:srgbClr val="008000"/>
                </a:solidFill>
                <a:latin typeface="Helvetica"/>
                <a:cs typeface="Helvetica"/>
              </a:rPr>
              <a:pPr/>
              <a:t>4</a:t>
            </a:fld>
            <a:endParaRPr lang="en-US" sz="1200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E985F3-5887-4BCD-A8F8-D7D8972EA24C}"/>
              </a:ext>
            </a:extLst>
          </p:cNvPr>
          <p:cNvPicPr/>
          <p:nvPr/>
        </p:nvPicPr>
        <p:blipFill rotWithShape="1">
          <a:blip r:embed="rId2"/>
          <a:srcRect l="21314" t="17674" r="22916" b="5359"/>
          <a:stretch/>
        </p:blipFill>
        <p:spPr bwMode="auto">
          <a:xfrm>
            <a:off x="742979" y="506289"/>
            <a:ext cx="7929796" cy="55013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AFB06B1-2192-47D1-B1D5-11B1A14A7985}"/>
              </a:ext>
            </a:extLst>
          </p:cNvPr>
          <p:cNvCxnSpPr/>
          <p:nvPr/>
        </p:nvCxnSpPr>
        <p:spPr>
          <a:xfrm>
            <a:off x="308264" y="3924046"/>
            <a:ext cx="2338466" cy="149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535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/>
        </p:nvSpPr>
        <p:spPr>
          <a:xfrm>
            <a:off x="241380" y="6374118"/>
            <a:ext cx="3153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557704-5CB7-B342-923C-9EBF5E667F6C}" type="slidenum">
              <a:rPr lang="en-US" sz="1200" smtClean="0">
                <a:solidFill>
                  <a:srgbClr val="008000"/>
                </a:solidFill>
                <a:latin typeface="Helvetica"/>
                <a:cs typeface="Helvetica"/>
              </a:rPr>
              <a:pPr/>
              <a:t>5</a:t>
            </a:fld>
            <a:endParaRPr lang="en-US" sz="1200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21A76E-6DF9-46E7-ABBD-3E8B34F7DAAC}"/>
              </a:ext>
            </a:extLst>
          </p:cNvPr>
          <p:cNvPicPr/>
          <p:nvPr/>
        </p:nvPicPr>
        <p:blipFill rotWithShape="1">
          <a:blip r:embed="rId2"/>
          <a:srcRect l="20994" t="13113" r="22596" b="10775"/>
          <a:stretch/>
        </p:blipFill>
        <p:spPr bwMode="auto">
          <a:xfrm>
            <a:off x="913510" y="388898"/>
            <a:ext cx="7045375" cy="56859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3473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/>
        </p:nvSpPr>
        <p:spPr>
          <a:xfrm>
            <a:off x="241380" y="6374118"/>
            <a:ext cx="3153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557704-5CB7-B342-923C-9EBF5E667F6C}" type="slidenum">
              <a:rPr lang="en-US" sz="1200" smtClean="0">
                <a:solidFill>
                  <a:srgbClr val="008000"/>
                </a:solidFill>
                <a:latin typeface="Helvetica"/>
                <a:cs typeface="Helvetica"/>
              </a:rPr>
              <a:pPr/>
              <a:t>6</a:t>
            </a:fld>
            <a:endParaRPr lang="en-US" sz="1200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AB0818-53E5-4F9C-B509-BAAB5F4C95AB}"/>
              </a:ext>
            </a:extLst>
          </p:cNvPr>
          <p:cNvPicPr/>
          <p:nvPr/>
        </p:nvPicPr>
        <p:blipFill rotWithShape="1">
          <a:blip r:embed="rId2"/>
          <a:srcRect l="20887" t="11514" r="22066" b="11958"/>
          <a:stretch/>
        </p:blipFill>
        <p:spPr>
          <a:xfrm>
            <a:off x="884420" y="392304"/>
            <a:ext cx="7375160" cy="571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55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/>
        </p:nvSpPr>
        <p:spPr>
          <a:xfrm>
            <a:off x="241380" y="6374118"/>
            <a:ext cx="3153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557704-5CB7-B342-923C-9EBF5E667F6C}" type="slidenum">
              <a:rPr lang="en-US" sz="1200" smtClean="0">
                <a:solidFill>
                  <a:srgbClr val="008000"/>
                </a:solidFill>
                <a:latin typeface="Helvetica"/>
                <a:cs typeface="Helvetica"/>
              </a:rPr>
              <a:pPr/>
              <a:t>7</a:t>
            </a:fld>
            <a:endParaRPr lang="en-US" sz="1200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8F02D6-69B6-4083-A6A6-CEF16C362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10" y="454351"/>
            <a:ext cx="7517179" cy="562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1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/>
        </p:nvSpPr>
        <p:spPr>
          <a:xfrm>
            <a:off x="241380" y="6374118"/>
            <a:ext cx="31533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557704-5CB7-B342-923C-9EBF5E667F6C}" type="slidenum">
              <a:rPr lang="en-US" sz="1200" smtClean="0">
                <a:solidFill>
                  <a:srgbClr val="008000"/>
                </a:solidFill>
                <a:latin typeface="Helvetica"/>
                <a:cs typeface="Helvetica"/>
              </a:rPr>
              <a:pPr/>
              <a:t>8</a:t>
            </a:fld>
            <a:endParaRPr lang="en-US" sz="1200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D811B5-37AC-4D2E-A4DA-80331154D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987"/>
          <a:stretch/>
        </p:blipFill>
        <p:spPr>
          <a:xfrm>
            <a:off x="556710" y="541238"/>
            <a:ext cx="7959778" cy="552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29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/>
        </p:nvSpPr>
        <p:spPr>
          <a:xfrm>
            <a:off x="198180" y="6374118"/>
            <a:ext cx="35475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557704-5CB7-B342-923C-9EBF5E667F6C}" type="slidenum">
              <a:rPr lang="en-US" sz="1200" smtClean="0">
                <a:solidFill>
                  <a:srgbClr val="008000"/>
                </a:solidFill>
                <a:latin typeface="Helvetica"/>
                <a:cs typeface="Helvetica"/>
              </a:rPr>
              <a:pPr/>
              <a:t>9</a:t>
            </a:fld>
            <a:endParaRPr lang="en-US" sz="1200" dirty="0">
              <a:solidFill>
                <a:srgbClr val="008000"/>
              </a:solidFill>
              <a:latin typeface="Helvetica"/>
              <a:cs typeface="Helve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E6B971-A41F-467C-ADC9-C51048C06500}"/>
              </a:ext>
            </a:extLst>
          </p:cNvPr>
          <p:cNvPicPr/>
          <p:nvPr/>
        </p:nvPicPr>
        <p:blipFill rotWithShape="1">
          <a:blip r:embed="rId2"/>
          <a:srcRect l="21474" t="14253" r="22436" b="12486"/>
          <a:stretch/>
        </p:blipFill>
        <p:spPr bwMode="auto">
          <a:xfrm>
            <a:off x="682052" y="508978"/>
            <a:ext cx="7779895" cy="5568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43912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2330</TotalTime>
  <Words>145</Words>
  <Application>Microsoft Office PowerPoint</Application>
  <PresentationFormat>On-screen Show (4:3)</PresentationFormat>
  <Paragraphs>40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Calibri</vt:lpstr>
      <vt:lpstr>Helvetica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Preguntas frecuentes:</dc:title>
  <dc:creator>Carlos A. Soto Rivera</dc:creator>
  <cp:lastModifiedBy>Karen M. Caquias Cruz</cp:lastModifiedBy>
  <cp:revision>68</cp:revision>
  <dcterms:created xsi:type="dcterms:W3CDTF">2020-03-30T19:04:58Z</dcterms:created>
  <dcterms:modified xsi:type="dcterms:W3CDTF">2021-04-19T21:14:11Z</dcterms:modified>
</cp:coreProperties>
</file>