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30"/>
  </p:notesMasterIdLst>
  <p:handoutMasterIdLst>
    <p:handoutMasterId r:id="rId31"/>
  </p:handoutMasterIdLst>
  <p:sldIdLst>
    <p:sldId id="291" r:id="rId2"/>
    <p:sldId id="292" r:id="rId3"/>
    <p:sldId id="258" r:id="rId4"/>
    <p:sldId id="259" r:id="rId5"/>
    <p:sldId id="293" r:id="rId6"/>
    <p:sldId id="260" r:id="rId7"/>
    <p:sldId id="296" r:id="rId8"/>
    <p:sldId id="261" r:id="rId9"/>
    <p:sldId id="262" r:id="rId10"/>
    <p:sldId id="264" r:id="rId11"/>
    <p:sldId id="297" r:id="rId12"/>
    <p:sldId id="265" r:id="rId13"/>
    <p:sldId id="266" r:id="rId14"/>
    <p:sldId id="267" r:id="rId15"/>
    <p:sldId id="270" r:id="rId16"/>
    <p:sldId id="272" r:id="rId17"/>
    <p:sldId id="302" r:id="rId18"/>
    <p:sldId id="301" r:id="rId19"/>
    <p:sldId id="274" r:id="rId20"/>
    <p:sldId id="278" r:id="rId21"/>
    <p:sldId id="279" r:id="rId22"/>
    <p:sldId id="280" r:id="rId23"/>
    <p:sldId id="282" r:id="rId24"/>
    <p:sldId id="283" r:id="rId25"/>
    <p:sldId id="288" r:id="rId26"/>
    <p:sldId id="289" r:id="rId27"/>
    <p:sldId id="303" r:id="rId28"/>
    <p:sldId id="290" r:id="rId29"/>
  </p:sldIdLst>
  <p:sldSz cx="9144000" cy="6858000" type="screen4x3"/>
  <p:notesSz cx="6858000" cy="9144000"/>
  <p:defaultTextStyle>
    <a:defPPr>
      <a:defRPr lang="es-E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horzBarState="maximized">
    <p:restoredLeft sz="15149" autoAdjust="0"/>
    <p:restoredTop sz="94660" autoAdjust="0"/>
  </p:normalViewPr>
  <p:slideViewPr>
    <p:cSldViewPr>
      <p:cViewPr varScale="1">
        <p:scale>
          <a:sx n="81" d="100"/>
          <a:sy n="81" d="100"/>
        </p:scale>
        <p:origin x="-96"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C71B9F3-9BB2-4683-BD46-3C3C9CAC924B}" type="datetimeFigureOut">
              <a:rPr lang="en-US" smtClean="0"/>
              <a:pPr/>
              <a:t>12/1/2008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416BDD6-6DC0-4288-B222-2F8AC7A6134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4773A0-9350-45CA-B8B6-3472091EBC11}" type="datetimeFigureOut">
              <a:rPr lang="en-US" smtClean="0"/>
              <a:pPr/>
              <a:t>12/1/2008</a:t>
            </a:fld>
            <a:endParaRPr lang="es-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P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C18B70-A028-45DA-854A-1BD3126BB7B5}" type="slidenum">
              <a:rPr lang="es-PR" smtClean="0"/>
              <a:pPr/>
              <a:t>‹#›</a:t>
            </a:fld>
            <a:endParaRPr lang="es-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a:p>
        </p:txBody>
      </p:sp>
      <p:sp>
        <p:nvSpPr>
          <p:cNvPr id="4" name="Slide Number Placeholder 3"/>
          <p:cNvSpPr>
            <a:spLocks noGrp="1"/>
          </p:cNvSpPr>
          <p:nvPr>
            <p:ph type="sldNum" sz="quarter" idx="10"/>
          </p:nvPr>
        </p:nvSpPr>
        <p:spPr/>
        <p:txBody>
          <a:bodyPr/>
          <a:lstStyle/>
          <a:p>
            <a:fld id="{03C18B70-A028-45DA-854A-1BD3126BB7B5}" type="slidenum">
              <a:rPr lang="es-PR" smtClean="0"/>
              <a:pPr/>
              <a:t>1</a:t>
            </a:fld>
            <a:endParaRPr lang="es-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a:p>
        </p:txBody>
      </p:sp>
      <p:sp>
        <p:nvSpPr>
          <p:cNvPr id="4" name="Slide Number Placeholder 3"/>
          <p:cNvSpPr>
            <a:spLocks noGrp="1"/>
          </p:cNvSpPr>
          <p:nvPr>
            <p:ph type="sldNum" sz="quarter" idx="10"/>
          </p:nvPr>
        </p:nvSpPr>
        <p:spPr/>
        <p:txBody>
          <a:bodyPr/>
          <a:lstStyle/>
          <a:p>
            <a:fld id="{03C18B70-A028-45DA-854A-1BD3126BB7B5}" type="slidenum">
              <a:rPr lang="es-PR" smtClean="0"/>
              <a:pPr/>
              <a:t>10</a:t>
            </a:fld>
            <a:endParaRPr lang="es-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a:p>
        </p:txBody>
      </p:sp>
      <p:sp>
        <p:nvSpPr>
          <p:cNvPr id="4" name="Slide Number Placeholder 3"/>
          <p:cNvSpPr>
            <a:spLocks noGrp="1"/>
          </p:cNvSpPr>
          <p:nvPr>
            <p:ph type="sldNum" sz="quarter" idx="10"/>
          </p:nvPr>
        </p:nvSpPr>
        <p:spPr/>
        <p:txBody>
          <a:bodyPr/>
          <a:lstStyle/>
          <a:p>
            <a:fld id="{03C18B70-A028-45DA-854A-1BD3126BB7B5}" type="slidenum">
              <a:rPr lang="es-PR" smtClean="0"/>
              <a:pPr/>
              <a:t>11</a:t>
            </a:fld>
            <a:endParaRPr lang="es-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a:p>
        </p:txBody>
      </p:sp>
      <p:sp>
        <p:nvSpPr>
          <p:cNvPr id="4" name="Slide Number Placeholder 3"/>
          <p:cNvSpPr>
            <a:spLocks noGrp="1"/>
          </p:cNvSpPr>
          <p:nvPr>
            <p:ph type="sldNum" sz="quarter" idx="10"/>
          </p:nvPr>
        </p:nvSpPr>
        <p:spPr/>
        <p:txBody>
          <a:bodyPr/>
          <a:lstStyle/>
          <a:p>
            <a:fld id="{03C18B70-A028-45DA-854A-1BD3126BB7B5}" type="slidenum">
              <a:rPr lang="es-PR" smtClean="0"/>
              <a:pPr/>
              <a:t>12</a:t>
            </a:fld>
            <a:endParaRPr lang="es-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a:p>
        </p:txBody>
      </p:sp>
      <p:sp>
        <p:nvSpPr>
          <p:cNvPr id="4" name="Slide Number Placeholder 3"/>
          <p:cNvSpPr>
            <a:spLocks noGrp="1"/>
          </p:cNvSpPr>
          <p:nvPr>
            <p:ph type="sldNum" sz="quarter" idx="10"/>
          </p:nvPr>
        </p:nvSpPr>
        <p:spPr/>
        <p:txBody>
          <a:bodyPr/>
          <a:lstStyle/>
          <a:p>
            <a:fld id="{03C18B70-A028-45DA-854A-1BD3126BB7B5}" type="slidenum">
              <a:rPr lang="es-PR" smtClean="0"/>
              <a:pPr/>
              <a:t>13</a:t>
            </a:fld>
            <a:endParaRPr lang="es-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a:p>
        </p:txBody>
      </p:sp>
      <p:sp>
        <p:nvSpPr>
          <p:cNvPr id="4" name="Slide Number Placeholder 3"/>
          <p:cNvSpPr>
            <a:spLocks noGrp="1"/>
          </p:cNvSpPr>
          <p:nvPr>
            <p:ph type="sldNum" sz="quarter" idx="10"/>
          </p:nvPr>
        </p:nvSpPr>
        <p:spPr/>
        <p:txBody>
          <a:bodyPr/>
          <a:lstStyle/>
          <a:p>
            <a:fld id="{03C18B70-A028-45DA-854A-1BD3126BB7B5}" type="slidenum">
              <a:rPr lang="es-PR" smtClean="0"/>
              <a:pPr/>
              <a:t>14</a:t>
            </a:fld>
            <a:endParaRPr lang="es-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a:p>
        </p:txBody>
      </p:sp>
      <p:sp>
        <p:nvSpPr>
          <p:cNvPr id="4" name="Slide Number Placeholder 3"/>
          <p:cNvSpPr>
            <a:spLocks noGrp="1"/>
          </p:cNvSpPr>
          <p:nvPr>
            <p:ph type="sldNum" sz="quarter" idx="10"/>
          </p:nvPr>
        </p:nvSpPr>
        <p:spPr/>
        <p:txBody>
          <a:bodyPr/>
          <a:lstStyle/>
          <a:p>
            <a:fld id="{03C18B70-A028-45DA-854A-1BD3126BB7B5}" type="slidenum">
              <a:rPr lang="es-PR" smtClean="0"/>
              <a:pPr/>
              <a:t>15</a:t>
            </a:fld>
            <a:endParaRPr lang="es-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a:p>
        </p:txBody>
      </p:sp>
      <p:sp>
        <p:nvSpPr>
          <p:cNvPr id="4" name="Slide Number Placeholder 3"/>
          <p:cNvSpPr>
            <a:spLocks noGrp="1"/>
          </p:cNvSpPr>
          <p:nvPr>
            <p:ph type="sldNum" sz="quarter" idx="10"/>
          </p:nvPr>
        </p:nvSpPr>
        <p:spPr/>
        <p:txBody>
          <a:bodyPr/>
          <a:lstStyle/>
          <a:p>
            <a:fld id="{03C18B70-A028-45DA-854A-1BD3126BB7B5}" type="slidenum">
              <a:rPr lang="es-PR" smtClean="0"/>
              <a:pPr/>
              <a:t>16</a:t>
            </a:fld>
            <a:endParaRPr lang="es-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a:p>
        </p:txBody>
      </p:sp>
      <p:sp>
        <p:nvSpPr>
          <p:cNvPr id="4" name="Slide Number Placeholder 3"/>
          <p:cNvSpPr>
            <a:spLocks noGrp="1"/>
          </p:cNvSpPr>
          <p:nvPr>
            <p:ph type="sldNum" sz="quarter" idx="10"/>
          </p:nvPr>
        </p:nvSpPr>
        <p:spPr/>
        <p:txBody>
          <a:bodyPr/>
          <a:lstStyle/>
          <a:p>
            <a:fld id="{03C18B70-A028-45DA-854A-1BD3126BB7B5}" type="slidenum">
              <a:rPr lang="es-PR" smtClean="0"/>
              <a:pPr/>
              <a:t>17</a:t>
            </a:fld>
            <a:endParaRPr lang="es-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a:p>
        </p:txBody>
      </p:sp>
      <p:sp>
        <p:nvSpPr>
          <p:cNvPr id="4" name="Slide Number Placeholder 3"/>
          <p:cNvSpPr>
            <a:spLocks noGrp="1"/>
          </p:cNvSpPr>
          <p:nvPr>
            <p:ph type="sldNum" sz="quarter" idx="10"/>
          </p:nvPr>
        </p:nvSpPr>
        <p:spPr/>
        <p:txBody>
          <a:bodyPr/>
          <a:lstStyle/>
          <a:p>
            <a:fld id="{03C18B70-A028-45DA-854A-1BD3126BB7B5}" type="slidenum">
              <a:rPr lang="es-PR" smtClean="0"/>
              <a:pPr/>
              <a:t>18</a:t>
            </a:fld>
            <a:endParaRPr lang="es-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a:p>
        </p:txBody>
      </p:sp>
      <p:sp>
        <p:nvSpPr>
          <p:cNvPr id="4" name="Slide Number Placeholder 3"/>
          <p:cNvSpPr>
            <a:spLocks noGrp="1"/>
          </p:cNvSpPr>
          <p:nvPr>
            <p:ph type="sldNum" sz="quarter" idx="10"/>
          </p:nvPr>
        </p:nvSpPr>
        <p:spPr/>
        <p:txBody>
          <a:bodyPr/>
          <a:lstStyle/>
          <a:p>
            <a:fld id="{03C18B70-A028-45DA-854A-1BD3126BB7B5}" type="slidenum">
              <a:rPr lang="es-PR" smtClean="0"/>
              <a:pPr/>
              <a:t>19</a:t>
            </a:fld>
            <a:endParaRPr lang="es-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a:p>
        </p:txBody>
      </p:sp>
      <p:sp>
        <p:nvSpPr>
          <p:cNvPr id="4" name="Slide Number Placeholder 3"/>
          <p:cNvSpPr>
            <a:spLocks noGrp="1"/>
          </p:cNvSpPr>
          <p:nvPr>
            <p:ph type="sldNum" sz="quarter" idx="10"/>
          </p:nvPr>
        </p:nvSpPr>
        <p:spPr/>
        <p:txBody>
          <a:bodyPr/>
          <a:lstStyle/>
          <a:p>
            <a:fld id="{03C18B70-A028-45DA-854A-1BD3126BB7B5}" type="slidenum">
              <a:rPr lang="es-PR" smtClean="0"/>
              <a:pPr/>
              <a:t>2</a:t>
            </a:fld>
            <a:endParaRPr lang="es-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a:p>
        </p:txBody>
      </p:sp>
      <p:sp>
        <p:nvSpPr>
          <p:cNvPr id="4" name="Slide Number Placeholder 3"/>
          <p:cNvSpPr>
            <a:spLocks noGrp="1"/>
          </p:cNvSpPr>
          <p:nvPr>
            <p:ph type="sldNum" sz="quarter" idx="10"/>
          </p:nvPr>
        </p:nvSpPr>
        <p:spPr/>
        <p:txBody>
          <a:bodyPr/>
          <a:lstStyle/>
          <a:p>
            <a:fld id="{03C18B70-A028-45DA-854A-1BD3126BB7B5}" type="slidenum">
              <a:rPr lang="es-PR" smtClean="0"/>
              <a:pPr/>
              <a:t>20</a:t>
            </a:fld>
            <a:endParaRPr lang="es-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a:p>
        </p:txBody>
      </p:sp>
      <p:sp>
        <p:nvSpPr>
          <p:cNvPr id="4" name="Slide Number Placeholder 3"/>
          <p:cNvSpPr>
            <a:spLocks noGrp="1"/>
          </p:cNvSpPr>
          <p:nvPr>
            <p:ph type="sldNum" sz="quarter" idx="10"/>
          </p:nvPr>
        </p:nvSpPr>
        <p:spPr/>
        <p:txBody>
          <a:bodyPr/>
          <a:lstStyle/>
          <a:p>
            <a:fld id="{03C18B70-A028-45DA-854A-1BD3126BB7B5}" type="slidenum">
              <a:rPr lang="es-PR" smtClean="0"/>
              <a:pPr/>
              <a:t>21</a:t>
            </a:fld>
            <a:endParaRPr lang="es-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a:p>
        </p:txBody>
      </p:sp>
      <p:sp>
        <p:nvSpPr>
          <p:cNvPr id="4" name="Slide Number Placeholder 3"/>
          <p:cNvSpPr>
            <a:spLocks noGrp="1"/>
          </p:cNvSpPr>
          <p:nvPr>
            <p:ph type="sldNum" sz="quarter" idx="10"/>
          </p:nvPr>
        </p:nvSpPr>
        <p:spPr/>
        <p:txBody>
          <a:bodyPr/>
          <a:lstStyle/>
          <a:p>
            <a:fld id="{03C18B70-A028-45DA-854A-1BD3126BB7B5}" type="slidenum">
              <a:rPr lang="es-PR" smtClean="0"/>
              <a:pPr/>
              <a:t>22</a:t>
            </a:fld>
            <a:endParaRPr lang="es-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a:p>
        </p:txBody>
      </p:sp>
      <p:sp>
        <p:nvSpPr>
          <p:cNvPr id="4" name="Slide Number Placeholder 3"/>
          <p:cNvSpPr>
            <a:spLocks noGrp="1"/>
          </p:cNvSpPr>
          <p:nvPr>
            <p:ph type="sldNum" sz="quarter" idx="10"/>
          </p:nvPr>
        </p:nvSpPr>
        <p:spPr/>
        <p:txBody>
          <a:bodyPr/>
          <a:lstStyle/>
          <a:p>
            <a:fld id="{03C18B70-A028-45DA-854A-1BD3126BB7B5}" type="slidenum">
              <a:rPr lang="es-PR" smtClean="0"/>
              <a:pPr/>
              <a:t>23</a:t>
            </a:fld>
            <a:endParaRPr lang="es-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a:p>
        </p:txBody>
      </p:sp>
      <p:sp>
        <p:nvSpPr>
          <p:cNvPr id="4" name="Slide Number Placeholder 3"/>
          <p:cNvSpPr>
            <a:spLocks noGrp="1"/>
          </p:cNvSpPr>
          <p:nvPr>
            <p:ph type="sldNum" sz="quarter" idx="10"/>
          </p:nvPr>
        </p:nvSpPr>
        <p:spPr/>
        <p:txBody>
          <a:bodyPr/>
          <a:lstStyle/>
          <a:p>
            <a:fld id="{03C18B70-A028-45DA-854A-1BD3126BB7B5}" type="slidenum">
              <a:rPr lang="es-PR" smtClean="0"/>
              <a:pPr/>
              <a:t>24</a:t>
            </a:fld>
            <a:endParaRPr lang="es-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a:p>
        </p:txBody>
      </p:sp>
      <p:sp>
        <p:nvSpPr>
          <p:cNvPr id="4" name="Slide Number Placeholder 3"/>
          <p:cNvSpPr>
            <a:spLocks noGrp="1"/>
          </p:cNvSpPr>
          <p:nvPr>
            <p:ph type="sldNum" sz="quarter" idx="10"/>
          </p:nvPr>
        </p:nvSpPr>
        <p:spPr/>
        <p:txBody>
          <a:bodyPr/>
          <a:lstStyle/>
          <a:p>
            <a:fld id="{03C18B70-A028-45DA-854A-1BD3126BB7B5}" type="slidenum">
              <a:rPr lang="es-PR" smtClean="0"/>
              <a:pPr/>
              <a:t>25</a:t>
            </a:fld>
            <a:endParaRPr lang="es-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a:p>
        </p:txBody>
      </p:sp>
      <p:sp>
        <p:nvSpPr>
          <p:cNvPr id="4" name="Slide Number Placeholder 3"/>
          <p:cNvSpPr>
            <a:spLocks noGrp="1"/>
          </p:cNvSpPr>
          <p:nvPr>
            <p:ph type="sldNum" sz="quarter" idx="10"/>
          </p:nvPr>
        </p:nvSpPr>
        <p:spPr/>
        <p:txBody>
          <a:bodyPr/>
          <a:lstStyle/>
          <a:p>
            <a:fld id="{03C18B70-A028-45DA-854A-1BD3126BB7B5}" type="slidenum">
              <a:rPr lang="es-PR" smtClean="0"/>
              <a:pPr/>
              <a:t>26</a:t>
            </a:fld>
            <a:endParaRPr lang="es-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a:p>
        </p:txBody>
      </p:sp>
      <p:sp>
        <p:nvSpPr>
          <p:cNvPr id="4" name="Slide Number Placeholder 3"/>
          <p:cNvSpPr>
            <a:spLocks noGrp="1"/>
          </p:cNvSpPr>
          <p:nvPr>
            <p:ph type="sldNum" sz="quarter" idx="10"/>
          </p:nvPr>
        </p:nvSpPr>
        <p:spPr/>
        <p:txBody>
          <a:bodyPr/>
          <a:lstStyle/>
          <a:p>
            <a:fld id="{03C18B70-A028-45DA-854A-1BD3126BB7B5}" type="slidenum">
              <a:rPr lang="es-PR" smtClean="0"/>
              <a:pPr/>
              <a:t>27</a:t>
            </a:fld>
            <a:endParaRPr lang="es-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a:p>
        </p:txBody>
      </p:sp>
      <p:sp>
        <p:nvSpPr>
          <p:cNvPr id="4" name="Slide Number Placeholder 3"/>
          <p:cNvSpPr>
            <a:spLocks noGrp="1"/>
          </p:cNvSpPr>
          <p:nvPr>
            <p:ph type="sldNum" sz="quarter" idx="10"/>
          </p:nvPr>
        </p:nvSpPr>
        <p:spPr/>
        <p:txBody>
          <a:bodyPr/>
          <a:lstStyle/>
          <a:p>
            <a:fld id="{03C18B70-A028-45DA-854A-1BD3126BB7B5}" type="slidenum">
              <a:rPr lang="es-PR" smtClean="0"/>
              <a:pPr/>
              <a:t>28</a:t>
            </a:fld>
            <a:endParaRPr lang="es-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a:p>
        </p:txBody>
      </p:sp>
      <p:sp>
        <p:nvSpPr>
          <p:cNvPr id="4" name="Slide Number Placeholder 3"/>
          <p:cNvSpPr>
            <a:spLocks noGrp="1"/>
          </p:cNvSpPr>
          <p:nvPr>
            <p:ph type="sldNum" sz="quarter" idx="10"/>
          </p:nvPr>
        </p:nvSpPr>
        <p:spPr/>
        <p:txBody>
          <a:bodyPr/>
          <a:lstStyle/>
          <a:p>
            <a:fld id="{03C18B70-A028-45DA-854A-1BD3126BB7B5}" type="slidenum">
              <a:rPr lang="es-PR" smtClean="0"/>
              <a:pPr/>
              <a:t>3</a:t>
            </a:fld>
            <a:endParaRPr lang="es-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a:p>
        </p:txBody>
      </p:sp>
      <p:sp>
        <p:nvSpPr>
          <p:cNvPr id="4" name="Slide Number Placeholder 3"/>
          <p:cNvSpPr>
            <a:spLocks noGrp="1"/>
          </p:cNvSpPr>
          <p:nvPr>
            <p:ph type="sldNum" sz="quarter" idx="10"/>
          </p:nvPr>
        </p:nvSpPr>
        <p:spPr/>
        <p:txBody>
          <a:bodyPr/>
          <a:lstStyle/>
          <a:p>
            <a:fld id="{03C18B70-A028-45DA-854A-1BD3126BB7B5}" type="slidenum">
              <a:rPr lang="es-PR" smtClean="0"/>
              <a:pPr/>
              <a:t>4</a:t>
            </a:fld>
            <a:endParaRPr lang="es-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a:p>
        </p:txBody>
      </p:sp>
      <p:sp>
        <p:nvSpPr>
          <p:cNvPr id="4" name="Slide Number Placeholder 3"/>
          <p:cNvSpPr>
            <a:spLocks noGrp="1"/>
          </p:cNvSpPr>
          <p:nvPr>
            <p:ph type="sldNum" sz="quarter" idx="10"/>
          </p:nvPr>
        </p:nvSpPr>
        <p:spPr/>
        <p:txBody>
          <a:bodyPr/>
          <a:lstStyle/>
          <a:p>
            <a:fld id="{03C18B70-A028-45DA-854A-1BD3126BB7B5}" type="slidenum">
              <a:rPr lang="es-PR" smtClean="0"/>
              <a:pPr/>
              <a:t>5</a:t>
            </a:fld>
            <a:endParaRPr lang="es-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a:p>
        </p:txBody>
      </p:sp>
      <p:sp>
        <p:nvSpPr>
          <p:cNvPr id="4" name="Slide Number Placeholder 3"/>
          <p:cNvSpPr>
            <a:spLocks noGrp="1"/>
          </p:cNvSpPr>
          <p:nvPr>
            <p:ph type="sldNum" sz="quarter" idx="10"/>
          </p:nvPr>
        </p:nvSpPr>
        <p:spPr/>
        <p:txBody>
          <a:bodyPr/>
          <a:lstStyle/>
          <a:p>
            <a:fld id="{03C18B70-A028-45DA-854A-1BD3126BB7B5}" type="slidenum">
              <a:rPr lang="es-PR" smtClean="0"/>
              <a:pPr/>
              <a:t>6</a:t>
            </a:fld>
            <a:endParaRPr lang="es-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a:p>
        </p:txBody>
      </p:sp>
      <p:sp>
        <p:nvSpPr>
          <p:cNvPr id="4" name="Slide Number Placeholder 3"/>
          <p:cNvSpPr>
            <a:spLocks noGrp="1"/>
          </p:cNvSpPr>
          <p:nvPr>
            <p:ph type="sldNum" sz="quarter" idx="10"/>
          </p:nvPr>
        </p:nvSpPr>
        <p:spPr/>
        <p:txBody>
          <a:bodyPr/>
          <a:lstStyle/>
          <a:p>
            <a:fld id="{03C18B70-A028-45DA-854A-1BD3126BB7B5}" type="slidenum">
              <a:rPr lang="es-PR" smtClean="0"/>
              <a:pPr/>
              <a:t>7</a:t>
            </a:fld>
            <a:endParaRPr lang="es-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a:p>
        </p:txBody>
      </p:sp>
      <p:sp>
        <p:nvSpPr>
          <p:cNvPr id="4" name="Slide Number Placeholder 3"/>
          <p:cNvSpPr>
            <a:spLocks noGrp="1"/>
          </p:cNvSpPr>
          <p:nvPr>
            <p:ph type="sldNum" sz="quarter" idx="10"/>
          </p:nvPr>
        </p:nvSpPr>
        <p:spPr/>
        <p:txBody>
          <a:bodyPr/>
          <a:lstStyle/>
          <a:p>
            <a:fld id="{03C18B70-A028-45DA-854A-1BD3126BB7B5}" type="slidenum">
              <a:rPr lang="es-PR" smtClean="0"/>
              <a:pPr/>
              <a:t>8</a:t>
            </a:fld>
            <a:endParaRPr lang="es-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a:p>
        </p:txBody>
      </p:sp>
      <p:sp>
        <p:nvSpPr>
          <p:cNvPr id="4" name="Slide Number Placeholder 3"/>
          <p:cNvSpPr>
            <a:spLocks noGrp="1"/>
          </p:cNvSpPr>
          <p:nvPr>
            <p:ph type="sldNum" sz="quarter" idx="10"/>
          </p:nvPr>
        </p:nvSpPr>
        <p:spPr/>
        <p:txBody>
          <a:bodyPr/>
          <a:lstStyle/>
          <a:p>
            <a:fld id="{03C18B70-A028-45DA-854A-1BD3126BB7B5}" type="slidenum">
              <a:rPr lang="es-PR" smtClean="0"/>
              <a:pPr/>
              <a:t>9</a:t>
            </a:fld>
            <a:endParaRPr lang="es-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1"/>
          <p:cNvGrpSpPr/>
          <p:nvPr/>
        </p:nvGrpSpPr>
        <p:grpSpPr>
          <a:xfrm>
            <a:off x="0" y="0"/>
            <a:ext cx="9144000" cy="6400800"/>
            <a:chOff x="0" y="0"/>
            <a:chExt cx="9144000" cy="6400800"/>
          </a:xfrm>
        </p:grpSpPr>
        <p:sp>
          <p:nvSpPr>
            <p:cNvPr id="16" name="Rectangle 15"/>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10"/>
            <p:cNvGrpSpPr/>
            <p:nvPr/>
          </p:nvGrpSpPr>
          <p:grpSpPr>
            <a:xfrm>
              <a:off x="0" y="0"/>
              <a:ext cx="9144000" cy="6400800"/>
              <a:chOff x="0" y="0"/>
              <a:chExt cx="9144000" cy="6400800"/>
            </a:xfrm>
          </p:grpSpPr>
          <p:sp>
            <p:nvSpPr>
              <p:cNvPr id="15" name="Rectangle 14"/>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Rectangle 12"/>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a:xfrm>
            <a:off x="6934200" y="6553200"/>
            <a:ext cx="1676400" cy="228600"/>
          </a:xfrm>
        </p:spPr>
        <p:txBody>
          <a:bodyPr vert="horz" lIns="91440" tIns="45720" rIns="91440" bIns="45720" rtlCol="0"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endParaRPr lang="en-US"/>
          </a:p>
        </p:txBody>
      </p:sp>
      <p:sp>
        <p:nvSpPr>
          <p:cNvPr id="5" name="Footer Placeholder 4"/>
          <p:cNvSpPr>
            <a:spLocks noGrp="1"/>
          </p:cNvSpPr>
          <p:nvPr>
            <p:ph type="ftr" sz="quarter" idx="11"/>
          </p:nvPr>
        </p:nvSpPr>
        <p:spPr>
          <a:xfrm>
            <a:off x="1891553" y="6553200"/>
            <a:ext cx="1676400" cy="228600"/>
          </a:xfrm>
        </p:spPr>
        <p:txBody>
          <a:bodyPr anchor="t" anchorCtr="0"/>
          <a:lstStyle>
            <a:lvl1pPr>
              <a:defRPr>
                <a:solidFill>
                  <a:sysClr val="windowText" lastClr="000000"/>
                </a:solidFill>
              </a:defRPr>
            </a:lvl1pPr>
          </a:lstStyle>
          <a:p>
            <a:endParaRPr lang="en-US"/>
          </a:p>
        </p:txBody>
      </p:sp>
      <p:sp>
        <p:nvSpPr>
          <p:cNvPr id="6" name="Slide Number Placeholder 5"/>
          <p:cNvSpPr>
            <a:spLocks noGrp="1"/>
          </p:cNvSpPr>
          <p:nvPr>
            <p:ph type="sldNum" sz="quarter" idx="12"/>
          </p:nvPr>
        </p:nvSpPr>
        <p:spPr>
          <a:xfrm>
            <a:off x="4870076" y="6553200"/>
            <a:ext cx="762000" cy="228600"/>
          </a:xfrm>
          <a:noFill/>
          <a:ln>
            <a:noFill/>
          </a:ln>
          <a:effectLst/>
        </p:spPr>
        <p:txBody>
          <a:bodyPr/>
          <a:lstStyle>
            <a:lvl1pPr algn="ctr">
              <a:defRPr sz="900" kern="1200" cap="small" baseline="0">
                <a:solidFill>
                  <a:sysClr val="windowText" lastClr="000000"/>
                </a:solidFill>
                <a:latin typeface="+mj-lt"/>
                <a:ea typeface="+mn-ea"/>
                <a:cs typeface="+mn-cs"/>
              </a:defRPr>
            </a:lvl1pPr>
          </a:lstStyle>
          <a:p>
            <a:fld id="{26F07311-B4D6-4602-9987-B3EB5BB73089}" type="slidenum">
              <a:rPr lang="en-US" smtClean="0"/>
              <a:pPr/>
              <a:t>‹#›</a:t>
            </a:fld>
            <a:endParaRPr lang="en-US"/>
          </a:p>
        </p:txBody>
      </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es-PR" noProof="0" smtClean="0"/>
              <a:t>Click to edit Master title style</a:t>
            </a:r>
            <a:endParaRPr lang="es-PR"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2E6B3-4B84-4DAB-952F-BD54C230143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9144000" cy="6858000"/>
            <a:chOff x="-442912" y="457200"/>
            <a:chExt cx="9144000" cy="6858000"/>
          </a:xfrm>
        </p:grpSpPr>
        <p:sp>
          <p:nvSpPr>
            <p:cNvPr id="18" name="Rectangle 17"/>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467600" y="2298700"/>
            <a:ext cx="1447800" cy="38274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33400" y="2286000"/>
            <a:ext cx="59436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848600" y="533400"/>
            <a:ext cx="762000" cy="609600"/>
          </a:xfrm>
        </p:spPr>
        <p:txBody>
          <a:bodyPr/>
          <a:lstStyle/>
          <a:p>
            <a:fld id="{C972CBE1-2EF9-4D71-B723-6235A80073D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76835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65163" y="6367463"/>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03563" y="6367463"/>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32563" y="6367463"/>
            <a:ext cx="1905000" cy="457200"/>
          </a:xfrm>
        </p:spPr>
        <p:txBody>
          <a:bodyPr/>
          <a:lstStyle>
            <a:lvl1pPr>
              <a:defRPr/>
            </a:lvl1pPr>
          </a:lstStyle>
          <a:p>
            <a:fld id="{43F8C5DE-B3F3-4A65-9432-D570BC8E2548}"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76835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65163" y="6367463"/>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03563" y="6367463"/>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32563" y="6367463"/>
            <a:ext cx="1905000" cy="457200"/>
          </a:xfrm>
        </p:spPr>
        <p:txBody>
          <a:bodyPr/>
          <a:lstStyle>
            <a:lvl1pPr>
              <a:defRPr/>
            </a:lvl1pPr>
          </a:lstStyle>
          <a:p>
            <a:fld id="{1B4108A3-AE48-4AF4-950E-297133E4B71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B3DCC-F9E5-481C-AD5E-DEAD16AF7C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10"/>
          <p:cNvGrpSpPr/>
          <p:nvPr/>
        </p:nvGrpSpPr>
        <p:grpSpPr>
          <a:xfrm>
            <a:off x="0" y="0"/>
            <a:ext cx="9144000" cy="6858000"/>
            <a:chOff x="0" y="0"/>
            <a:chExt cx="9144000" cy="6858000"/>
          </a:xfrm>
        </p:grpSpPr>
        <p:sp>
          <p:nvSpPr>
            <p:cNvPr id="7" name="Rectangle 6"/>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1905000" y="2667000"/>
            <a:ext cx="6629400" cy="1143000"/>
          </a:xfrm>
        </p:spPr>
        <p:txBody>
          <a:bodyPr vert="horz" lIns="91440" tIns="45720" rIns="91440" bIns="45720" rtlCol="0" anchor="b" anchorCtr="0">
            <a:no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52400" y="4495800"/>
            <a:ext cx="1524000" cy="2057400"/>
          </a:xfrm>
        </p:spPr>
        <p:txBody>
          <a:bodyPr vert="horz" lIns="91440" tIns="45720" rIns="91440" bIns="45720"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4" name="Date Placeholder 3"/>
          <p:cNvSpPr>
            <a:spLocks noGrp="1"/>
          </p:cNvSpPr>
          <p:nvPr>
            <p:ph type="dt" sz="half" idx="10"/>
          </p:nvPr>
        </p:nvSpPr>
        <p:spPr>
          <a:xfrm>
            <a:off x="6931152" y="6556248"/>
            <a:ext cx="1673352" cy="228600"/>
          </a:xfrm>
        </p:spPr>
        <p:txBody>
          <a:bodyPr/>
          <a:lstStyle/>
          <a:p>
            <a:endParaRPr lang="en-US"/>
          </a:p>
        </p:txBody>
      </p:sp>
      <p:sp>
        <p:nvSpPr>
          <p:cNvPr id="5" name="Footer Placeholder 4"/>
          <p:cNvSpPr>
            <a:spLocks noGrp="1"/>
          </p:cNvSpPr>
          <p:nvPr>
            <p:ph type="ftr" sz="quarter" idx="11"/>
          </p:nvPr>
        </p:nvSpPr>
        <p:spPr>
          <a:xfrm>
            <a:off x="1892808" y="6556248"/>
            <a:ext cx="1673352" cy="228600"/>
          </a:xfrm>
        </p:spPr>
        <p:txBody>
          <a:bodyPr/>
          <a:lstStyle/>
          <a:p>
            <a:endParaRPr lang="en-US"/>
          </a:p>
        </p:txBody>
      </p:sp>
      <p:sp>
        <p:nvSpPr>
          <p:cNvPr id="6" name="Slide Number Placeholder 5"/>
          <p:cNvSpPr>
            <a:spLocks noGrp="1"/>
          </p:cNvSpPr>
          <p:nvPr>
            <p:ph type="sldNum" sz="quarter" idx="12"/>
          </p:nvPr>
        </p:nvSpPr>
        <p:spPr>
          <a:xfrm>
            <a:off x="4867656" y="6556248"/>
            <a:ext cx="762000" cy="228600"/>
          </a:xfrm>
          <a:noFill/>
          <a:ln>
            <a:noFill/>
          </a:ln>
          <a:effectLst/>
        </p:spPr>
        <p:txBody>
          <a:bodyPr vert="horz" lIns="91440" tIns="45720" rIns="91440" bIns="45720" rtlCol="0" anchor="ctr"/>
          <a:lstStyle>
            <a:lvl1pPr marL="0" algn="ctr" defTabSz="914400" rtl="0" eaLnBrk="1" latinLnBrk="0" hangingPunct="1">
              <a:defRPr sz="900" kern="1200" cap="small" baseline="0">
                <a:solidFill>
                  <a:sysClr val="windowText" lastClr="000000"/>
                </a:solidFill>
                <a:latin typeface="+mj-lt"/>
                <a:ea typeface="+mn-ea"/>
                <a:cs typeface="+mn-cs"/>
              </a:defRPr>
            </a:lvl1pPr>
          </a:lstStyle>
          <a:p>
            <a:fld id="{435E7A07-2713-4376-9696-AEA270E4CF0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24384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7150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66917D-4272-44F1-A842-B96501CC54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2438400" y="2291697"/>
            <a:ext cx="2971800" cy="639762"/>
          </a:xfrm>
        </p:spPr>
        <p:txBody>
          <a:bodyPr vert="horz" lIns="91440" tIns="45720" rIns="91440" bIns="45720" rtlCol="0" anchor="ctr" anchorCtr="0">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ts val="1800"/>
              </a:spcBef>
              <a:buClr>
                <a:schemeClr val="accent1"/>
              </a:buClr>
              <a:buSzPct val="80000"/>
              <a:buFont typeface="Wingdings" pitchFamily="2" charset="2"/>
              <a:buNone/>
            </a:pPr>
            <a:r>
              <a:rPr lang="en-US" smtClean="0"/>
              <a:t>Click to edit Master text styles</a:t>
            </a:r>
          </a:p>
        </p:txBody>
      </p:sp>
      <p:sp>
        <p:nvSpPr>
          <p:cNvPr id="4" name="Content Placeholder 3"/>
          <p:cNvSpPr>
            <a:spLocks noGrp="1"/>
          </p:cNvSpPr>
          <p:nvPr>
            <p:ph sz="half" idx="2"/>
          </p:nvPr>
        </p:nvSpPr>
        <p:spPr>
          <a:xfrm>
            <a:off x="2447925" y="3137647"/>
            <a:ext cx="2971800" cy="299923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715000" y="2291697"/>
            <a:ext cx="2971800" cy="639762"/>
          </a:xfrm>
        </p:spPr>
        <p:txBody>
          <a:bodyPr anchor="ctr" anchorCtr="0">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715000" y="3137647"/>
            <a:ext cx="2971800" cy="300196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4575F8-676D-4AF4-8126-0583087DAA8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6" name="Group 10"/>
          <p:cNvGrpSpPr/>
          <p:nvPr/>
        </p:nvGrpSpPr>
        <p:grpSpPr>
          <a:xfrm>
            <a:off x="0" y="0"/>
            <a:ext cx="9144000" cy="1676400"/>
            <a:chOff x="0" y="0"/>
            <a:chExt cx="9144000" cy="1676400"/>
          </a:xfrm>
        </p:grpSpPr>
        <p:sp>
          <p:nvSpPr>
            <p:cNvPr id="7" name="Rectangle 6"/>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0C4490-884E-472A-BF74-2B7F6C3A07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9"/>
          <p:cNvGrpSpPr/>
          <p:nvPr/>
        </p:nvGrpSpPr>
        <p:grpSpPr>
          <a:xfrm>
            <a:off x="0" y="0"/>
            <a:ext cx="1828800" cy="1676400"/>
            <a:chOff x="457200" y="457200"/>
            <a:chExt cx="1828800" cy="1676400"/>
          </a:xfrm>
        </p:grpSpPr>
        <p:sp>
          <p:nvSpPr>
            <p:cNvPr id="8" name="Rectangle 7"/>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Oval 8"/>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E4E20A-E324-4C25-8C27-BA8C7DF6B2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8F208-7B4F-4118-BF76-7ABF146AAC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64592" y="3031489"/>
            <a:ext cx="1527048" cy="2359152"/>
          </a:xfrm>
        </p:spPr>
        <p:txBody>
          <a:bodyPr vert="horz" lIns="91440" tIns="45720" rIns="91440" bIns="45720"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D2381A-DFBF-435D-9DEC-09E99722816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 name="Group 11"/>
          <p:cNvGrpSpPr/>
          <p:nvPr/>
        </p:nvGrpSpPr>
        <p:grpSpPr>
          <a:xfrm>
            <a:off x="0" y="0"/>
            <a:ext cx="9144000" cy="6858000"/>
            <a:chOff x="0" y="0"/>
            <a:chExt cx="9144000" cy="6858000"/>
          </a:xfrm>
        </p:grpSpPr>
        <p:sp>
          <p:nvSpPr>
            <p:cNvPr id="7" name="Rectangle 6"/>
            <p:cNvSpPr/>
            <p:nvPr/>
          </p:nvSpPr>
          <p:spPr>
            <a:xfrm>
              <a:off x="457200" y="0"/>
              <a:ext cx="86868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2438400" y="2286000"/>
            <a:ext cx="62484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Placeholder 1"/>
          <p:cNvSpPr>
            <a:spLocks noGrp="1"/>
          </p:cNvSpPr>
          <p:nvPr>
            <p:ph type="title"/>
          </p:nvPr>
        </p:nvSpPr>
        <p:spPr>
          <a:xfrm>
            <a:off x="2438400" y="228600"/>
            <a:ext cx="6248400" cy="11430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4" name="Date Placeholder 3"/>
          <p:cNvSpPr>
            <a:spLocks noGrp="1"/>
          </p:cNvSpPr>
          <p:nvPr>
            <p:ph type="dt" sz="half" idx="2"/>
          </p:nvPr>
        </p:nvSpPr>
        <p:spPr>
          <a:xfrm>
            <a:off x="6553200" y="6351494"/>
            <a:ext cx="2133600" cy="365125"/>
          </a:xfrm>
          <a:prstGeom prst="rect">
            <a:avLst/>
          </a:prstGeom>
        </p:spPr>
        <p:txBody>
          <a:bodyPr vert="horz" lIns="91440" tIns="45720" rIns="91440" bIns="45720" rtlCol="0" anchor="ctr"/>
          <a:lstStyle>
            <a:lvl1pPr algn="r">
              <a:defRPr sz="900" cap="small" baseline="0">
                <a:solidFill>
                  <a:schemeClr val="tx1"/>
                </a:solidFill>
                <a:latin typeface="+mj-lt"/>
              </a:defRPr>
            </a:lvl1pPr>
          </a:lstStyle>
          <a:p>
            <a:endParaRPr lang="en-US"/>
          </a:p>
        </p:txBody>
      </p:sp>
      <p:sp>
        <p:nvSpPr>
          <p:cNvPr id="5" name="Footer Placeholder 4"/>
          <p:cNvSpPr>
            <a:spLocks noGrp="1"/>
          </p:cNvSpPr>
          <p:nvPr>
            <p:ph type="ftr" sz="quarter" idx="3"/>
          </p:nvPr>
        </p:nvSpPr>
        <p:spPr>
          <a:xfrm>
            <a:off x="2438400" y="6356350"/>
            <a:ext cx="2895600" cy="365125"/>
          </a:xfrm>
          <a:prstGeom prst="rect">
            <a:avLst/>
          </a:prstGeom>
        </p:spPr>
        <p:txBody>
          <a:bodyPr vert="horz" lIns="91440" tIns="45720" rIns="91440" bIns="45720" rtlCol="0" anchor="ctr"/>
          <a:lstStyle>
            <a:lvl1pPr algn="l">
              <a:defRPr sz="900" cap="small" baseline="0">
                <a:solidFill>
                  <a:schemeClr val="tx1"/>
                </a:solidFill>
                <a:latin typeface="+mj-lt"/>
              </a:defRPr>
            </a:lvl1pPr>
          </a:lstStyle>
          <a:p>
            <a:endParaRPr lang="en-US"/>
          </a:p>
        </p:txBody>
      </p:sp>
      <p:sp>
        <p:nvSpPr>
          <p:cNvPr id="6" name="Slide Number Placeholder 5"/>
          <p:cNvSpPr>
            <a:spLocks noGrp="1"/>
          </p:cNvSpPr>
          <p:nvPr>
            <p:ph type="sldNum" sz="quarter" idx="4"/>
          </p:nvPr>
        </p:nvSpPr>
        <p:spPr>
          <a:xfrm>
            <a:off x="533400" y="533400"/>
            <a:ext cx="762000" cy="609600"/>
          </a:xfrm>
          <a:prstGeom prst="rect">
            <a:avLst/>
          </a:prstGeom>
        </p:spPr>
        <p:txBody>
          <a:bodyPr vert="horz" lIns="91440" tIns="45720" rIns="91440" bIns="45720" rtlCol="0" anchor="ctr"/>
          <a:lstStyle>
            <a:lvl1pPr algn="ctr">
              <a:defRPr sz="1600" cap="small" baseline="0">
                <a:solidFill>
                  <a:schemeClr val="tx1"/>
                </a:solidFill>
                <a:latin typeface="+mj-lt"/>
              </a:defRPr>
            </a:lvl1pPr>
          </a:lstStyle>
          <a:p>
            <a:fld id="{BA326FF5-57B6-4E0E-965F-2AEC98DB138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Lst>
  <p:txStyles>
    <p:titleStyle>
      <a:lvl1pPr algn="r" defTabSz="914400" rtl="0" eaLnBrk="1" latinLnBrk="0" hangingPunct="1">
        <a:spcBef>
          <a:spcPct val="0"/>
        </a:spcBef>
        <a:buNone/>
        <a:defRPr sz="4400" kern="1200" cap="small" spc="200" baseline="0">
          <a:solidFill>
            <a:schemeClr val="tx1"/>
          </a:solidFill>
          <a:latin typeface="+mj-lt"/>
          <a:ea typeface="+mj-ea"/>
          <a:cs typeface="+mj-cs"/>
        </a:defRPr>
      </a:lvl1pPr>
    </p:titleStyle>
    <p:bodyStyle>
      <a:lvl1pPr marL="457200" indent="-457200" algn="l" defTabSz="914400" rtl="0" eaLnBrk="1" latinLnBrk="0" hangingPunct="1">
        <a:spcBef>
          <a:spcPts val="1800"/>
        </a:spcBef>
        <a:buClr>
          <a:schemeClr val="accent1"/>
        </a:buClr>
        <a:buSzPct val="8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800"/>
        </a:spcBef>
        <a:buClr>
          <a:schemeClr val="accent2"/>
        </a:buClr>
        <a:buSzPct val="8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200"/>
        </a:spcBef>
        <a:buClr>
          <a:schemeClr val="accent3"/>
        </a:buClr>
        <a:buSzPct val="8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200"/>
        </a:spcBef>
        <a:buClr>
          <a:schemeClr val="accent4"/>
        </a:buClr>
        <a:buSzPct val="80000"/>
        <a:buFont typeface="Wingdings" pitchFamily="2" charset="2"/>
        <a:buChar char=""/>
        <a:defRPr sz="1600" kern="1200">
          <a:solidFill>
            <a:schemeClr val="tx1"/>
          </a:solidFill>
          <a:latin typeface="+mn-lt"/>
          <a:ea typeface="+mn-ea"/>
          <a:cs typeface="+mn-cs"/>
        </a:defRPr>
      </a:lvl4pPr>
      <a:lvl5pPr marL="2286000" indent="-457200" algn="l" defTabSz="914400" rtl="0" eaLnBrk="1" latinLnBrk="0" hangingPunct="1">
        <a:spcBef>
          <a:spcPts val="1200"/>
        </a:spcBef>
        <a:buClr>
          <a:schemeClr val="accent5"/>
        </a:buClr>
        <a:buSzPct val="80000"/>
        <a:buFont typeface="Wingdings" pitchFamily="2" charset="2"/>
        <a:buChar char=""/>
        <a:defRPr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oleObject" Target="../embeddings/Microsoft_Office_Word_97_-_2003_Document1.doc"/></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subTitle" idx="1"/>
          </p:nvPr>
        </p:nvSpPr>
        <p:spPr>
          <a:xfrm>
            <a:off x="1905000" y="4495800"/>
            <a:ext cx="6400800" cy="2362200"/>
          </a:xfrm>
          <a:ln/>
        </p:spPr>
        <p:txBody>
          <a:bodyPr lIns="92075" tIns="46038" rIns="92075" bIns="46038" anchorCtr="0">
            <a:normAutofit/>
          </a:bodyPr>
          <a:lstStyle/>
          <a:p>
            <a:pPr marL="342900" indent="-342900"/>
            <a:r>
              <a:rPr lang="es-ES" sz="2400" b="1" dirty="0" err="1" smtClean="0">
                <a:solidFill>
                  <a:srgbClr val="003300"/>
                </a:solidFill>
              </a:rPr>
              <a:t>Profa</a:t>
            </a:r>
            <a:r>
              <a:rPr lang="es-ES" sz="2400" b="1" dirty="0" smtClean="0">
                <a:solidFill>
                  <a:srgbClr val="003300"/>
                </a:solidFill>
              </a:rPr>
              <a:t>. Delia Márquez</a:t>
            </a:r>
          </a:p>
          <a:p>
            <a:pPr marL="342900" indent="-342900"/>
            <a:r>
              <a:rPr lang="es-ES" sz="2400" b="1" dirty="0" smtClean="0">
                <a:solidFill>
                  <a:srgbClr val="003300"/>
                </a:solidFill>
              </a:rPr>
              <a:t>dimarque@ponce.inter.edu</a:t>
            </a:r>
          </a:p>
          <a:p>
            <a:pPr marL="342900" indent="-342900"/>
            <a:r>
              <a:rPr lang="es-ES" sz="2400" b="1" dirty="0" err="1" smtClean="0">
                <a:solidFill>
                  <a:srgbClr val="003300"/>
                </a:solidFill>
              </a:rPr>
              <a:t>Profa</a:t>
            </a:r>
            <a:r>
              <a:rPr lang="es-ES" sz="2400" b="1" dirty="0" smtClean="0">
                <a:solidFill>
                  <a:srgbClr val="003300"/>
                </a:solidFill>
              </a:rPr>
              <a:t>. Brunilda Figueroa</a:t>
            </a:r>
          </a:p>
          <a:p>
            <a:pPr marL="342900" indent="-342900"/>
            <a:r>
              <a:rPr lang="es-ES" sz="2400" b="1" dirty="0" smtClean="0">
                <a:solidFill>
                  <a:srgbClr val="003300"/>
                </a:solidFill>
              </a:rPr>
              <a:t>bfiguero@ponce.inter.edu</a:t>
            </a:r>
          </a:p>
          <a:p>
            <a:pPr marL="342900" indent="-342900"/>
            <a:r>
              <a:rPr lang="es-ES" sz="2400" b="1" dirty="0" smtClean="0">
                <a:solidFill>
                  <a:srgbClr val="003300"/>
                </a:solidFill>
              </a:rPr>
              <a:t>Octubre 2008</a:t>
            </a:r>
            <a:endParaRPr lang="en-US" sz="2400" b="1" dirty="0">
              <a:solidFill>
                <a:srgbClr val="003300"/>
              </a:solidFill>
            </a:endParaRPr>
          </a:p>
        </p:txBody>
      </p:sp>
      <p:sp>
        <p:nvSpPr>
          <p:cNvPr id="39938" name="Rectangle 2"/>
          <p:cNvSpPr>
            <a:spLocks noGrp="1" noChangeArrowheads="1"/>
          </p:cNvSpPr>
          <p:nvPr>
            <p:ph type="ctrTitle"/>
          </p:nvPr>
        </p:nvSpPr>
        <p:spPr>
          <a:xfrm>
            <a:off x="1828800" y="2209800"/>
            <a:ext cx="5562600" cy="1600200"/>
          </a:xfrm>
          <a:noFill/>
          <a:ln/>
        </p:spPr>
        <p:txBody>
          <a:bodyPr lIns="92075" tIns="46038" rIns="92075" bIns="46038" anchor="ctr" anchorCtr="0"/>
          <a:lstStyle/>
          <a:p>
            <a:r>
              <a:rPr lang="en-US" dirty="0"/>
              <a:t>El </a:t>
            </a:r>
            <a:r>
              <a:rPr lang="en-US" dirty="0" err="1"/>
              <a:t>Portafolio</a:t>
            </a:r>
            <a:r>
              <a:rPr lang="en-US" dirty="0"/>
              <a:t> del (de la) </a:t>
            </a:r>
            <a:r>
              <a:rPr lang="en-US" dirty="0" err="1"/>
              <a:t>Profesor</a:t>
            </a:r>
            <a:r>
              <a:rPr lang="en-US" dirty="0"/>
              <a:t>(a)</a:t>
            </a:r>
            <a:endParaRPr lang="es-ES" dirty="0"/>
          </a:p>
        </p:txBody>
      </p:sp>
      <p:sp>
        <p:nvSpPr>
          <p:cNvPr id="39940" name="Rectangle 4"/>
          <p:cNvSpPr>
            <a:spLocks noChangeArrowheads="1"/>
          </p:cNvSpPr>
          <p:nvPr/>
        </p:nvSpPr>
        <p:spPr bwMode="auto">
          <a:xfrm>
            <a:off x="876300" y="0"/>
            <a:ext cx="7389813" cy="960438"/>
          </a:xfrm>
          <a:prstGeom prst="rect">
            <a:avLst/>
          </a:prstGeom>
          <a:noFill/>
          <a:ln w="9525">
            <a:noFill/>
            <a:miter lim="800000"/>
            <a:headEnd/>
            <a:tailEnd/>
          </a:ln>
          <a:effectLst/>
        </p:spPr>
        <p:txBody>
          <a:bodyPr lIns="92075" tIns="46038" rIns="92075" bIns="46038">
            <a:spAutoFit/>
          </a:bodyPr>
          <a:lstStyle/>
          <a:p>
            <a:pPr algn="ctr" eaLnBrk="0" hangingPunct="0">
              <a:spcBef>
                <a:spcPct val="50000"/>
              </a:spcBef>
            </a:pPr>
            <a:r>
              <a:rPr lang="es-ES" sz="3000" b="1"/>
              <a:t>Universidad Interamericana de Puerto Rico</a:t>
            </a:r>
          </a:p>
          <a:p>
            <a:pPr algn="ctr" eaLnBrk="0" hangingPunct="0">
              <a:lnSpc>
                <a:spcPct val="40000"/>
              </a:lnSpc>
              <a:spcBef>
                <a:spcPct val="50000"/>
              </a:spcBef>
            </a:pPr>
            <a:r>
              <a:rPr lang="es-ES" sz="3000" b="1"/>
              <a:t>Recinto de Ponce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600200" y="304800"/>
            <a:ext cx="7543800" cy="1143000"/>
          </a:xfrm>
        </p:spPr>
        <p:txBody>
          <a:bodyPr/>
          <a:lstStyle/>
          <a:p>
            <a:r>
              <a:rPr lang="es-ES"/>
              <a:t>¿Cómo se organiza?</a:t>
            </a:r>
          </a:p>
        </p:txBody>
      </p:sp>
      <p:sp>
        <p:nvSpPr>
          <p:cNvPr id="10243" name="Rectangle 3"/>
          <p:cNvSpPr>
            <a:spLocks noGrp="1" noChangeArrowheads="1"/>
          </p:cNvSpPr>
          <p:nvPr>
            <p:ph idx="1"/>
          </p:nvPr>
        </p:nvSpPr>
        <p:spPr>
          <a:xfrm>
            <a:off x="1295400" y="2057400"/>
            <a:ext cx="7848600" cy="4572000"/>
          </a:xfrm>
        </p:spPr>
        <p:txBody>
          <a:bodyPr>
            <a:normAutofit/>
          </a:bodyPr>
          <a:lstStyle/>
          <a:p>
            <a:r>
              <a:rPr lang="es-PR" sz="2800" dirty="0" smtClean="0"/>
              <a:t>SECCION I:  INTRODUCCION</a:t>
            </a:r>
          </a:p>
          <a:p>
            <a:pPr lvl="1"/>
            <a:r>
              <a:rPr lang="es-PR" sz="4000" dirty="0" smtClean="0"/>
              <a:t>Autoevaluación narrativa que resuma en términos generales cómo cumple con los criterios de evaluación fundamentada en la petición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600200" y="304800"/>
            <a:ext cx="7543800" cy="1143000"/>
          </a:xfrm>
        </p:spPr>
        <p:txBody>
          <a:bodyPr/>
          <a:lstStyle/>
          <a:p>
            <a:r>
              <a:rPr lang="es-ES"/>
              <a:t>¿Cómo se organiza?</a:t>
            </a:r>
          </a:p>
        </p:txBody>
      </p:sp>
      <p:sp>
        <p:nvSpPr>
          <p:cNvPr id="10243" name="Rectangle 3"/>
          <p:cNvSpPr>
            <a:spLocks noGrp="1" noChangeArrowheads="1"/>
          </p:cNvSpPr>
          <p:nvPr>
            <p:ph idx="1"/>
          </p:nvPr>
        </p:nvSpPr>
        <p:spPr>
          <a:xfrm>
            <a:off x="1828800" y="1676400"/>
            <a:ext cx="7315200" cy="5181600"/>
          </a:xfrm>
        </p:spPr>
        <p:txBody>
          <a:bodyPr>
            <a:noAutofit/>
          </a:bodyPr>
          <a:lstStyle/>
          <a:p>
            <a:r>
              <a:rPr lang="es-PR" sz="2400" dirty="0" smtClean="0"/>
              <a:t>SECCION I:  INTRODUCCION (Criterios Generales - MF 5.6.1)</a:t>
            </a:r>
          </a:p>
          <a:p>
            <a:pPr lvl="1"/>
            <a:r>
              <a:rPr lang="es-PR" sz="2400" dirty="0" smtClean="0"/>
              <a:t>Se enfocará en:</a:t>
            </a:r>
          </a:p>
          <a:p>
            <a:pPr lvl="2"/>
            <a:r>
              <a:rPr lang="es-PR" sz="2000" dirty="0" smtClean="0"/>
              <a:t>Resumen de la trayectoria y ejecutoria del profesor(a) durante el tiempo que ha laborado para  la Universidad Interamericana de PR como miembro de la facultad.</a:t>
            </a:r>
          </a:p>
          <a:p>
            <a:pPr lvl="1"/>
            <a:r>
              <a:rPr lang="es-PR" sz="2400" dirty="0" smtClean="0"/>
              <a:t>Experiencia Docente: (MF 5.6.1.1.) </a:t>
            </a:r>
            <a:r>
              <a:rPr lang="es-PR" sz="2400" dirty="0" err="1" smtClean="0"/>
              <a:t>Sumativa</a:t>
            </a:r>
            <a:endParaRPr lang="es-PR" sz="2400" dirty="0" smtClean="0"/>
          </a:p>
          <a:p>
            <a:pPr lvl="2"/>
            <a:r>
              <a:rPr lang="es-PR" sz="2000" dirty="0" smtClean="0"/>
              <a:t>Ascenso en Rango </a:t>
            </a:r>
          </a:p>
          <a:p>
            <a:pPr lvl="2"/>
            <a:r>
              <a:rPr lang="es-PR" sz="2000" dirty="0" smtClean="0"/>
              <a:t>Cambio de Contrato </a:t>
            </a:r>
          </a:p>
          <a:p>
            <a:pPr lvl="2"/>
            <a:endParaRPr lang="es-PR"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600200" y="304800"/>
            <a:ext cx="7543800" cy="1143000"/>
          </a:xfrm>
        </p:spPr>
        <p:txBody>
          <a:bodyPr/>
          <a:lstStyle/>
          <a:p>
            <a:r>
              <a:rPr lang="es-ES"/>
              <a:t>¿Cómo se organiza?</a:t>
            </a:r>
          </a:p>
        </p:txBody>
      </p:sp>
      <p:sp>
        <p:nvSpPr>
          <p:cNvPr id="11267" name="Rectangle 3"/>
          <p:cNvSpPr>
            <a:spLocks noGrp="1" noChangeArrowheads="1"/>
          </p:cNvSpPr>
          <p:nvPr>
            <p:ph idx="1"/>
          </p:nvPr>
        </p:nvSpPr>
        <p:spPr>
          <a:xfrm>
            <a:off x="1828800" y="1905000"/>
            <a:ext cx="7315200" cy="4572000"/>
          </a:xfrm>
        </p:spPr>
        <p:txBody>
          <a:bodyPr>
            <a:normAutofit/>
          </a:bodyPr>
          <a:lstStyle/>
          <a:p>
            <a:r>
              <a:rPr lang="es-PR" sz="2800" dirty="0" smtClean="0"/>
              <a:t>SECCION II (MF 5.6.1.2)</a:t>
            </a:r>
          </a:p>
          <a:p>
            <a:pPr lvl="1"/>
            <a:r>
              <a:rPr lang="es-PR" sz="2800" u="sng" dirty="0" smtClean="0"/>
              <a:t>Calidad Docente (</a:t>
            </a:r>
            <a:r>
              <a:rPr lang="es-PR" sz="2800" b="1" u="sng" dirty="0" smtClean="0"/>
              <a:t>dos terceras partes del peso en la consideración para el ascenso</a:t>
            </a:r>
            <a:r>
              <a:rPr lang="es-PR" sz="2800" u="sng" dirty="0" smtClean="0"/>
              <a:t>)</a:t>
            </a:r>
            <a:endParaRPr lang="es-PR" sz="2800" dirty="0" smtClean="0"/>
          </a:p>
          <a:p>
            <a:pPr lvl="2"/>
            <a:r>
              <a:rPr lang="es-PR" sz="2400" dirty="0" smtClean="0"/>
              <a:t>Debe contener una reflexión (narrativo) del profesor(a) en la que explicará las estrategias de enseñanza y los logros obtenidos  (</a:t>
            </a:r>
            <a:r>
              <a:rPr lang="es-PR" sz="2400" b="1" dirty="0" smtClean="0"/>
              <a:t>“</a:t>
            </a:r>
            <a:r>
              <a:rPr lang="es-PR" sz="2400" b="1" dirty="0" err="1" smtClean="0"/>
              <a:t>outcomes</a:t>
            </a:r>
            <a:r>
              <a:rPr lang="es-PR" sz="2400" b="1" dirty="0" smtClean="0"/>
              <a:t>”)</a:t>
            </a:r>
            <a:r>
              <a:rPr lang="es-PR" sz="2400" dirty="0" smtClean="0"/>
              <a:t> para evidenciar la calidad docente</a:t>
            </a:r>
            <a:r>
              <a:rPr lang="es-PR" sz="2400" b="1" dirty="0" smtClean="0"/>
              <a:t>.  </a:t>
            </a:r>
            <a:r>
              <a:rPr lang="es-PR" sz="2400" dirty="0" smtClean="0"/>
              <a:t>La reflexión, así como la evidencia deben estar correlacionadas.</a:t>
            </a:r>
            <a:r>
              <a:rPr lang="es-PR" sz="2400" b="1" dirty="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600200" y="304800"/>
            <a:ext cx="7543800" cy="1143000"/>
          </a:xfrm>
        </p:spPr>
        <p:txBody>
          <a:bodyPr/>
          <a:lstStyle/>
          <a:p>
            <a:r>
              <a:rPr lang="es-ES"/>
              <a:t>¿Cómo se organiza?</a:t>
            </a:r>
          </a:p>
        </p:txBody>
      </p:sp>
      <p:sp>
        <p:nvSpPr>
          <p:cNvPr id="12291" name="Rectangle 3"/>
          <p:cNvSpPr>
            <a:spLocks noGrp="1" noChangeArrowheads="1"/>
          </p:cNvSpPr>
          <p:nvPr>
            <p:ph idx="1"/>
          </p:nvPr>
        </p:nvSpPr>
        <p:spPr>
          <a:xfrm>
            <a:off x="1828800" y="1676400"/>
            <a:ext cx="7086600" cy="4572000"/>
          </a:xfrm>
        </p:spPr>
        <p:txBody>
          <a:bodyPr>
            <a:normAutofit fontScale="92500" lnSpcReduction="10000"/>
          </a:bodyPr>
          <a:lstStyle/>
          <a:p>
            <a:r>
              <a:rPr lang="es-ES" sz="2800" dirty="0"/>
              <a:t>SECCION II</a:t>
            </a:r>
          </a:p>
          <a:p>
            <a:pPr lvl="1"/>
            <a:r>
              <a:rPr lang="en-US" sz="2400" u="sng" dirty="0" err="1" smtClean="0"/>
              <a:t>Calidad</a:t>
            </a:r>
            <a:r>
              <a:rPr lang="en-US" sz="2400" u="sng" dirty="0" smtClean="0"/>
              <a:t> </a:t>
            </a:r>
            <a:r>
              <a:rPr lang="en-US" sz="2400" u="sng" dirty="0" err="1" smtClean="0"/>
              <a:t>Docente</a:t>
            </a:r>
            <a:endParaRPr lang="es-ES" sz="2400" dirty="0"/>
          </a:p>
          <a:p>
            <a:pPr lvl="2"/>
            <a:r>
              <a:rPr lang="es-ES" sz="2000" dirty="0"/>
              <a:t>Requisitos</a:t>
            </a:r>
          </a:p>
          <a:p>
            <a:pPr lvl="3"/>
            <a:r>
              <a:rPr lang="es-ES" dirty="0"/>
              <a:t>Evidencia: </a:t>
            </a:r>
            <a:r>
              <a:rPr lang="es-ES" dirty="0" err="1"/>
              <a:t>Resumé</a:t>
            </a:r>
            <a:r>
              <a:rPr lang="es-ES" dirty="0"/>
              <a:t>  </a:t>
            </a:r>
          </a:p>
          <a:p>
            <a:pPr lvl="2"/>
            <a:r>
              <a:rPr lang="es-ES" sz="2000" dirty="0"/>
              <a:t>Grado en la materia que enseña</a:t>
            </a:r>
          </a:p>
          <a:p>
            <a:pPr lvl="3"/>
            <a:r>
              <a:rPr lang="es-ES" dirty="0"/>
              <a:t>Evidencia:  diploma, transcripción de créditos</a:t>
            </a:r>
          </a:p>
          <a:p>
            <a:pPr lvl="2"/>
            <a:r>
              <a:rPr lang="es-ES" sz="2000" dirty="0"/>
              <a:t>Experiencia en el rango</a:t>
            </a:r>
          </a:p>
          <a:p>
            <a:pPr lvl="3"/>
            <a:r>
              <a:rPr lang="es-ES" dirty="0"/>
              <a:t>Evidencia:  contrato de Personal Docente, notificación de cambio y carta oficial de notificación de cambio</a:t>
            </a:r>
          </a:p>
          <a:p>
            <a:pPr lvl="2"/>
            <a:r>
              <a:rPr lang="es-ES" sz="2000" dirty="0"/>
              <a:t>Trayectoria a nivel </a:t>
            </a:r>
            <a:r>
              <a:rPr lang="es-ES" sz="2000" dirty="0" smtClean="0"/>
              <a:t>universitario (Preparaciones)</a:t>
            </a:r>
            <a:endParaRPr lang="es-ES" sz="2000" dirty="0"/>
          </a:p>
          <a:p>
            <a:pPr lvl="3"/>
            <a:r>
              <a:rPr lang="es-ES" dirty="0"/>
              <a:t>Evidencia:  lista de cursos ofrecidos por </a:t>
            </a:r>
            <a:r>
              <a:rPr lang="es-ES" dirty="0" smtClean="0"/>
              <a:t>año (formato tabla) (MF 3.3.1)</a:t>
            </a:r>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600200" y="304800"/>
            <a:ext cx="7543800" cy="1143000"/>
          </a:xfrm>
        </p:spPr>
        <p:txBody>
          <a:bodyPr/>
          <a:lstStyle/>
          <a:p>
            <a:r>
              <a:rPr lang="es-ES"/>
              <a:t>¿Cómo se organiza?</a:t>
            </a:r>
          </a:p>
        </p:txBody>
      </p:sp>
      <p:sp>
        <p:nvSpPr>
          <p:cNvPr id="13315" name="Rectangle 3"/>
          <p:cNvSpPr>
            <a:spLocks noGrp="1" noChangeArrowheads="1"/>
          </p:cNvSpPr>
          <p:nvPr>
            <p:ph idx="1"/>
          </p:nvPr>
        </p:nvSpPr>
        <p:spPr>
          <a:xfrm>
            <a:off x="1828800" y="1676400"/>
            <a:ext cx="7086600" cy="4800600"/>
          </a:xfrm>
        </p:spPr>
        <p:txBody>
          <a:bodyPr>
            <a:noAutofit/>
          </a:bodyPr>
          <a:lstStyle/>
          <a:p>
            <a:r>
              <a:rPr lang="es-ES" sz="2800" dirty="0"/>
              <a:t>SECCION II</a:t>
            </a:r>
            <a:endParaRPr lang="es-ES" sz="2800" u="sng" dirty="0"/>
          </a:p>
          <a:p>
            <a:pPr lvl="1"/>
            <a:r>
              <a:rPr lang="es-ES" sz="2800" u="sng" dirty="0"/>
              <a:t>Calidad </a:t>
            </a:r>
            <a:r>
              <a:rPr lang="es-ES" sz="2800" u="sng" dirty="0" smtClean="0"/>
              <a:t>Docente (</a:t>
            </a:r>
            <a:r>
              <a:rPr lang="es-ES" sz="2800" dirty="0" smtClean="0"/>
              <a:t>MF 5.6.1.2) </a:t>
            </a:r>
            <a:endParaRPr lang="es-ES" sz="2800" u="sng" dirty="0"/>
          </a:p>
          <a:p>
            <a:pPr marL="1371600" lvl="2" indent="-457200">
              <a:buClr>
                <a:schemeClr val="accent2">
                  <a:lumMod val="50000"/>
                </a:schemeClr>
              </a:buClr>
              <a:buFont typeface="+mj-lt"/>
              <a:buAutoNum type="alphaLcPeriod"/>
            </a:pPr>
            <a:r>
              <a:rPr lang="es-ES" sz="2400" dirty="0" smtClean="0"/>
              <a:t>Dominio de la disciplina que enseña</a:t>
            </a:r>
            <a:endParaRPr lang="es-ES" sz="2400" dirty="0"/>
          </a:p>
          <a:p>
            <a:pPr marL="1371600" lvl="2" indent="-457200">
              <a:buClr>
                <a:schemeClr val="accent6"/>
              </a:buClr>
              <a:buFont typeface="+mj-lt"/>
              <a:buAutoNum type="alphaLcPeriod"/>
            </a:pPr>
            <a:r>
              <a:rPr lang="es-ES" sz="2400" dirty="0" smtClean="0"/>
              <a:t>Habilidad </a:t>
            </a:r>
            <a:r>
              <a:rPr lang="es-ES" sz="2400" dirty="0"/>
              <a:t>para organizar </a:t>
            </a:r>
            <a:r>
              <a:rPr lang="es-ES" sz="2400" dirty="0" smtClean="0"/>
              <a:t>el contenido y </a:t>
            </a:r>
            <a:r>
              <a:rPr lang="es-ES" sz="2400" dirty="0"/>
              <a:t>presentar el material en forma clara e </a:t>
            </a:r>
            <a:r>
              <a:rPr lang="es-ES" sz="2400" dirty="0" smtClean="0"/>
              <a:t>imaginativa</a:t>
            </a:r>
          </a:p>
          <a:p>
            <a:pPr marL="1371600" lvl="2" indent="-457200">
              <a:lnSpc>
                <a:spcPct val="90000"/>
              </a:lnSpc>
              <a:buClr>
                <a:schemeClr val="accent6"/>
              </a:buClr>
              <a:buFont typeface="+mj-lt"/>
              <a:buAutoNum type="alphaLcPeriod"/>
            </a:pPr>
            <a:r>
              <a:rPr lang="es-ES" sz="2400" dirty="0" smtClean="0"/>
              <a:t>Conocimiento del desarrollo actual de la propia disciplina</a:t>
            </a:r>
          </a:p>
          <a:p>
            <a:pPr marL="1371600" lvl="2" indent="-457200">
              <a:lnSpc>
                <a:spcPct val="90000"/>
              </a:lnSpc>
              <a:buClr>
                <a:schemeClr val="accent6"/>
              </a:buClr>
              <a:buFont typeface="+mj-lt"/>
              <a:buAutoNum type="alphaLcPeriod"/>
            </a:pPr>
            <a:r>
              <a:rPr lang="es-ES" sz="2400" dirty="0" smtClean="0"/>
              <a:t>Habilidad para relacionar su disciplina con otras esferas del conocimiento</a:t>
            </a:r>
          </a:p>
          <a:p>
            <a:pPr lvl="2">
              <a:lnSpc>
                <a:spcPct val="90000"/>
              </a:lnSpc>
              <a:buNone/>
            </a:pPr>
            <a:endParaRPr lang="es-ES" sz="2400" dirty="0" smtClean="0"/>
          </a:p>
          <a:p>
            <a:pPr lvl="2"/>
            <a:endParaRPr lang="es-E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600200" y="304800"/>
            <a:ext cx="7543800" cy="1143000"/>
          </a:xfrm>
        </p:spPr>
        <p:txBody>
          <a:bodyPr/>
          <a:lstStyle/>
          <a:p>
            <a:r>
              <a:rPr lang="es-ES"/>
              <a:t>¿Cómo se organiza?</a:t>
            </a:r>
          </a:p>
        </p:txBody>
      </p:sp>
      <p:sp>
        <p:nvSpPr>
          <p:cNvPr id="16387" name="Rectangle 3"/>
          <p:cNvSpPr>
            <a:spLocks noGrp="1" noChangeArrowheads="1"/>
          </p:cNvSpPr>
          <p:nvPr>
            <p:ph idx="1"/>
          </p:nvPr>
        </p:nvSpPr>
        <p:spPr>
          <a:xfrm>
            <a:off x="1828800" y="1676400"/>
            <a:ext cx="7086600" cy="4495800"/>
          </a:xfrm>
        </p:spPr>
        <p:txBody>
          <a:bodyPr>
            <a:noAutofit/>
          </a:bodyPr>
          <a:lstStyle/>
          <a:p>
            <a:pPr>
              <a:lnSpc>
                <a:spcPct val="90000"/>
              </a:lnSpc>
            </a:pPr>
            <a:r>
              <a:rPr lang="es-ES" sz="2800" dirty="0"/>
              <a:t>SECCION II</a:t>
            </a:r>
          </a:p>
          <a:p>
            <a:pPr lvl="1">
              <a:lnSpc>
                <a:spcPct val="90000"/>
              </a:lnSpc>
            </a:pPr>
            <a:r>
              <a:rPr lang="es-ES" sz="2800" dirty="0" smtClean="0"/>
              <a:t>Cont. Calidad Docente </a:t>
            </a:r>
            <a:r>
              <a:rPr lang="es-ES" sz="2800" u="sng" dirty="0" smtClean="0"/>
              <a:t>(</a:t>
            </a:r>
            <a:r>
              <a:rPr lang="es-ES" sz="2800" dirty="0" smtClean="0"/>
              <a:t>MF 5.6.1.2) </a:t>
            </a:r>
            <a:endParaRPr lang="es-ES" sz="2800" dirty="0"/>
          </a:p>
          <a:p>
            <a:pPr marL="1371600" lvl="2" indent="-457200">
              <a:lnSpc>
                <a:spcPct val="90000"/>
              </a:lnSpc>
              <a:buClr>
                <a:schemeClr val="accent6"/>
              </a:buClr>
              <a:buAutoNum type="alphaLcPeriod" startAt="5"/>
            </a:pPr>
            <a:r>
              <a:rPr lang="es-ES" sz="2000" dirty="0" smtClean="0"/>
              <a:t>Habilidad para promover y ampliar el interés del estudiante en la asignatura</a:t>
            </a:r>
          </a:p>
          <a:p>
            <a:pPr marL="1371600" lvl="2" indent="-457200">
              <a:lnSpc>
                <a:spcPct val="90000"/>
              </a:lnSpc>
              <a:buClr>
                <a:schemeClr val="accent6"/>
              </a:buClr>
              <a:buAutoNum type="alphaLcPeriod" startAt="5"/>
            </a:pPr>
            <a:r>
              <a:rPr lang="es-ES" sz="2000" dirty="0" smtClean="0"/>
              <a:t>Habilidad </a:t>
            </a:r>
            <a:r>
              <a:rPr lang="es-ES" sz="2000" dirty="0"/>
              <a:t>para desarrollar y utilizar métodos y estrategias </a:t>
            </a:r>
            <a:r>
              <a:rPr lang="es-ES" sz="2000" dirty="0" smtClean="0"/>
              <a:t>adecuados, incluyendo el uso de la tecnología educativa para una enseñanza efectiva.</a:t>
            </a:r>
          </a:p>
          <a:p>
            <a:pPr marL="1371600" lvl="2" indent="-457200">
              <a:lnSpc>
                <a:spcPct val="90000"/>
              </a:lnSpc>
              <a:buClr>
                <a:schemeClr val="accent6"/>
              </a:buClr>
              <a:buAutoNum type="alphaLcPeriod" startAt="5"/>
            </a:pPr>
            <a:r>
              <a:rPr lang="es-ES" sz="2000" dirty="0" smtClean="0"/>
              <a:t>Disponibilidad y eficacia en la orientación académica del estudiante</a:t>
            </a:r>
          </a:p>
          <a:p>
            <a:pPr marL="1371600" lvl="2" indent="-457200">
              <a:lnSpc>
                <a:spcPct val="90000"/>
              </a:lnSpc>
              <a:buClr>
                <a:schemeClr val="accent6"/>
              </a:buClr>
              <a:buAutoNum type="alphaLcPeriod" startAt="5"/>
            </a:pPr>
            <a:r>
              <a:rPr lang="es-ES" sz="2000" dirty="0" smtClean="0"/>
              <a:t>Posesión de los atributos de integridad, laboriosidad, liberalidad y objetividad en la enseñanza</a:t>
            </a:r>
          </a:p>
          <a:p>
            <a:pPr lvl="2">
              <a:lnSpc>
                <a:spcPct val="90000"/>
              </a:lnSpc>
            </a:pPr>
            <a:endParaRPr lang="es-ES" sz="2000" dirty="0" smtClean="0"/>
          </a:p>
          <a:p>
            <a:pPr lvl="2">
              <a:lnSpc>
                <a:spcPct val="90000"/>
              </a:lnSpc>
            </a:pPr>
            <a:endParaRPr lang="es-ES" sz="2000" dirty="0" smtClean="0"/>
          </a:p>
          <a:p>
            <a:pPr lvl="2">
              <a:lnSpc>
                <a:spcPct val="90000"/>
              </a:lnSpc>
            </a:pPr>
            <a:endParaRPr lang="es-ES" sz="2000" dirty="0" smtClean="0"/>
          </a:p>
          <a:p>
            <a:pPr lvl="2">
              <a:lnSpc>
                <a:spcPct val="90000"/>
              </a:lnSpc>
            </a:pPr>
            <a:endParaRPr lang="es-E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600200" y="304800"/>
            <a:ext cx="7543800" cy="1143000"/>
          </a:xfrm>
        </p:spPr>
        <p:txBody>
          <a:bodyPr/>
          <a:lstStyle/>
          <a:p>
            <a:r>
              <a:rPr lang="es-ES"/>
              <a:t>¿Cómo se organiza?</a:t>
            </a:r>
          </a:p>
        </p:txBody>
      </p:sp>
      <p:sp>
        <p:nvSpPr>
          <p:cNvPr id="18435" name="Rectangle 3"/>
          <p:cNvSpPr>
            <a:spLocks noGrp="1" noChangeArrowheads="1"/>
          </p:cNvSpPr>
          <p:nvPr>
            <p:ph idx="1"/>
          </p:nvPr>
        </p:nvSpPr>
        <p:spPr>
          <a:xfrm>
            <a:off x="1828800" y="1752600"/>
            <a:ext cx="7200900" cy="3048000"/>
          </a:xfrm>
        </p:spPr>
        <p:txBody>
          <a:bodyPr>
            <a:noAutofit/>
          </a:bodyPr>
          <a:lstStyle/>
          <a:p>
            <a:r>
              <a:rPr lang="es-ES" sz="3200" dirty="0"/>
              <a:t>SECCION </a:t>
            </a:r>
            <a:r>
              <a:rPr lang="es-ES" sz="3200" dirty="0" smtClean="0"/>
              <a:t>III – </a:t>
            </a:r>
            <a:r>
              <a:rPr lang="es-ES" sz="3200" b="1" dirty="0" smtClean="0">
                <a:solidFill>
                  <a:schemeClr val="accent6"/>
                </a:solidFill>
              </a:rPr>
              <a:t>Servicios Generales</a:t>
            </a:r>
          </a:p>
          <a:p>
            <a:pPr lvl="2"/>
            <a:r>
              <a:rPr lang="es-PR" sz="2800" dirty="0" smtClean="0"/>
              <a:t>Debe contener una reflexión (narrativo) del profesor(a) en la que explicará su participación en el </a:t>
            </a:r>
            <a:r>
              <a:rPr lang="es-PR" sz="2800" b="1" dirty="0" smtClean="0"/>
              <a:t>gobierno</a:t>
            </a:r>
            <a:r>
              <a:rPr lang="es-PR" sz="2800" dirty="0" smtClean="0"/>
              <a:t> de la institución.   La reflexión, así como la evidencia deben estar correlacionadas.</a:t>
            </a:r>
            <a:r>
              <a:rPr lang="es-PR" sz="2800" b="1" dirty="0" smtClean="0"/>
              <a:t> </a:t>
            </a:r>
          </a:p>
          <a:p>
            <a:endParaRPr lang="es-ES" sz="3200" dirty="0"/>
          </a:p>
          <a:p>
            <a:pPr lvl="1">
              <a:lnSpc>
                <a:spcPct val="60000"/>
              </a:lnSpc>
            </a:pPr>
            <a:endParaRPr lang="es-ES"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600200" y="304800"/>
            <a:ext cx="7543800" cy="1143000"/>
          </a:xfrm>
        </p:spPr>
        <p:txBody>
          <a:bodyPr/>
          <a:lstStyle/>
          <a:p>
            <a:r>
              <a:rPr lang="es-ES"/>
              <a:t>¿Cómo se organiza?</a:t>
            </a:r>
          </a:p>
        </p:txBody>
      </p:sp>
      <p:sp>
        <p:nvSpPr>
          <p:cNvPr id="18435" name="Rectangle 3"/>
          <p:cNvSpPr>
            <a:spLocks noGrp="1" noChangeArrowheads="1"/>
          </p:cNvSpPr>
          <p:nvPr>
            <p:ph idx="1"/>
          </p:nvPr>
        </p:nvSpPr>
        <p:spPr>
          <a:xfrm>
            <a:off x="1828800" y="1676400"/>
            <a:ext cx="7200900" cy="4724400"/>
          </a:xfrm>
        </p:spPr>
        <p:txBody>
          <a:bodyPr>
            <a:noAutofit/>
          </a:bodyPr>
          <a:lstStyle/>
          <a:p>
            <a:r>
              <a:rPr lang="es-ES" sz="2400" dirty="0"/>
              <a:t>SECCION </a:t>
            </a:r>
            <a:r>
              <a:rPr lang="es-ES" sz="2400" dirty="0" smtClean="0"/>
              <a:t>III – </a:t>
            </a:r>
            <a:r>
              <a:rPr lang="es-ES" sz="2400" b="1" dirty="0" smtClean="0">
                <a:solidFill>
                  <a:schemeClr val="accent6"/>
                </a:solidFill>
              </a:rPr>
              <a:t>Servicios Generales</a:t>
            </a:r>
          </a:p>
          <a:p>
            <a:pPr lvl="1"/>
            <a:r>
              <a:rPr lang="es-ES" sz="2400" dirty="0" smtClean="0"/>
              <a:t>Servicios a la Institución (MF 5.6.1.3)</a:t>
            </a:r>
          </a:p>
          <a:p>
            <a:pPr lvl="2"/>
            <a:r>
              <a:rPr lang="es-ES" sz="2000" b="1" dirty="0" smtClean="0"/>
              <a:t>Nivel Departamental</a:t>
            </a:r>
          </a:p>
          <a:p>
            <a:pPr lvl="2"/>
            <a:r>
              <a:rPr lang="es-ES" sz="2000" b="1" dirty="0" smtClean="0"/>
              <a:t>Nivel de la Unidad </a:t>
            </a:r>
          </a:p>
          <a:p>
            <a:pPr lvl="2"/>
            <a:r>
              <a:rPr lang="es-ES" sz="2000" b="1" dirty="0" smtClean="0"/>
              <a:t>Nivel del Sistema Universitario</a:t>
            </a:r>
            <a:endParaRPr lang="es-ES" sz="2000" dirty="0" smtClean="0"/>
          </a:p>
          <a:p>
            <a:pPr lvl="1"/>
            <a:r>
              <a:rPr lang="es-ES" sz="2400" dirty="0" smtClean="0"/>
              <a:t>Servicios a la Comunidad (MF 5.6.1.4.)</a:t>
            </a:r>
          </a:p>
          <a:p>
            <a:pPr lvl="1"/>
            <a:r>
              <a:rPr lang="es-ES" sz="2400" dirty="0" smtClean="0"/>
              <a:t>Investigación y Trabajos Creativos (MF 5.6.1.5)</a:t>
            </a:r>
          </a:p>
          <a:p>
            <a:pPr lvl="1"/>
            <a:r>
              <a:rPr lang="es-ES" sz="2400" dirty="0" smtClean="0"/>
              <a:t>Crecimiento y Desarrollo Profesional (MF 5.6.1.6)</a:t>
            </a:r>
          </a:p>
          <a:p>
            <a:endParaRPr lang="es-ES" sz="2400" dirty="0"/>
          </a:p>
          <a:p>
            <a:pPr lvl="1">
              <a:lnSpc>
                <a:spcPct val="60000"/>
              </a:lnSpc>
            </a:pPr>
            <a:endParaRPr lang="es-E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600200" y="304800"/>
            <a:ext cx="7543800" cy="1143000"/>
          </a:xfrm>
        </p:spPr>
        <p:txBody>
          <a:bodyPr/>
          <a:lstStyle/>
          <a:p>
            <a:r>
              <a:rPr lang="es-ES"/>
              <a:t>¿Cómo se organiza?</a:t>
            </a:r>
          </a:p>
        </p:txBody>
      </p:sp>
      <p:sp>
        <p:nvSpPr>
          <p:cNvPr id="18435" name="Rectangle 3"/>
          <p:cNvSpPr>
            <a:spLocks noGrp="1" noChangeArrowheads="1"/>
          </p:cNvSpPr>
          <p:nvPr>
            <p:ph idx="1"/>
          </p:nvPr>
        </p:nvSpPr>
        <p:spPr>
          <a:xfrm>
            <a:off x="1828800" y="1676400"/>
            <a:ext cx="7200900" cy="4724400"/>
          </a:xfrm>
        </p:spPr>
        <p:txBody>
          <a:bodyPr>
            <a:normAutofit fontScale="92500" lnSpcReduction="10000"/>
          </a:bodyPr>
          <a:lstStyle/>
          <a:p>
            <a:r>
              <a:rPr lang="es-ES" dirty="0"/>
              <a:t>SECCION </a:t>
            </a:r>
            <a:r>
              <a:rPr lang="es-ES" dirty="0" smtClean="0"/>
              <a:t>III – </a:t>
            </a:r>
            <a:r>
              <a:rPr lang="es-ES" b="1" dirty="0" smtClean="0">
                <a:solidFill>
                  <a:schemeClr val="accent6"/>
                </a:solidFill>
              </a:rPr>
              <a:t>Servicios Generales</a:t>
            </a:r>
          </a:p>
          <a:p>
            <a:pPr lvl="1">
              <a:lnSpc>
                <a:spcPct val="60000"/>
              </a:lnSpc>
            </a:pPr>
            <a:r>
              <a:rPr lang="es-ES" dirty="0" smtClean="0"/>
              <a:t>Servicios </a:t>
            </a:r>
            <a:r>
              <a:rPr lang="es-ES" dirty="0"/>
              <a:t>a la Institución </a:t>
            </a:r>
            <a:r>
              <a:rPr lang="es-ES" b="1" dirty="0">
                <a:solidFill>
                  <a:schemeClr val="accent6"/>
                </a:solidFill>
              </a:rPr>
              <a:t>(Nivel Departamental)</a:t>
            </a:r>
          </a:p>
          <a:p>
            <a:pPr lvl="2"/>
            <a:r>
              <a:rPr lang="es-ES" dirty="0" smtClean="0"/>
              <a:t>Deberes</a:t>
            </a:r>
            <a:endParaRPr lang="es-ES" dirty="0"/>
          </a:p>
          <a:p>
            <a:pPr lvl="3"/>
            <a:r>
              <a:rPr lang="es-ES" sz="2400" dirty="0" smtClean="0"/>
              <a:t>Participación en reuniones departamentales</a:t>
            </a:r>
          </a:p>
          <a:p>
            <a:pPr lvl="3"/>
            <a:r>
              <a:rPr lang="es-ES" sz="2400" dirty="0" smtClean="0"/>
              <a:t>Trabajos relativos al desarrollo del currículo</a:t>
            </a:r>
          </a:p>
          <a:p>
            <a:pPr lvl="3"/>
            <a:r>
              <a:rPr lang="es-ES" sz="2400" dirty="0" smtClean="0"/>
              <a:t>Consejería y matrícula de los estudiantes</a:t>
            </a:r>
          </a:p>
          <a:p>
            <a:pPr lvl="3"/>
            <a:r>
              <a:rPr lang="es-ES" sz="2400" dirty="0" smtClean="0"/>
              <a:t>Participación en comités especiales </a:t>
            </a:r>
          </a:p>
          <a:p>
            <a:pPr lvl="3"/>
            <a:r>
              <a:rPr lang="es-ES" sz="2400" dirty="0" smtClean="0"/>
              <a:t>Otras asignaciones (Presidente de Comités, Coordinador de Disciplina, Presidente  del Senado Académico)</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600200" y="304800"/>
            <a:ext cx="7543800" cy="1143000"/>
          </a:xfrm>
        </p:spPr>
        <p:txBody>
          <a:bodyPr/>
          <a:lstStyle/>
          <a:p>
            <a:r>
              <a:rPr lang="es-ES"/>
              <a:t>¿Cómo se organiza?</a:t>
            </a:r>
          </a:p>
        </p:txBody>
      </p:sp>
      <p:sp>
        <p:nvSpPr>
          <p:cNvPr id="20483" name="Rectangle 3"/>
          <p:cNvSpPr>
            <a:spLocks noGrp="1" noChangeArrowheads="1"/>
          </p:cNvSpPr>
          <p:nvPr>
            <p:ph idx="1"/>
          </p:nvPr>
        </p:nvSpPr>
        <p:spPr>
          <a:xfrm>
            <a:off x="1828800" y="1676400"/>
            <a:ext cx="7315200" cy="4800600"/>
          </a:xfrm>
        </p:spPr>
        <p:txBody>
          <a:bodyPr>
            <a:noAutofit/>
          </a:bodyPr>
          <a:lstStyle/>
          <a:p>
            <a:r>
              <a:rPr lang="es-ES" sz="2400" dirty="0"/>
              <a:t>SECCION III</a:t>
            </a:r>
          </a:p>
          <a:p>
            <a:pPr lvl="1">
              <a:lnSpc>
                <a:spcPct val="60000"/>
              </a:lnSpc>
            </a:pPr>
            <a:r>
              <a:rPr lang="es-ES" sz="2400" dirty="0"/>
              <a:t>Servicios a la Institución </a:t>
            </a:r>
            <a:r>
              <a:rPr lang="es-ES" sz="2400" b="1" dirty="0">
                <a:solidFill>
                  <a:schemeClr val="accent6"/>
                </a:solidFill>
              </a:rPr>
              <a:t>(Nivel de la Unidad)</a:t>
            </a:r>
          </a:p>
          <a:p>
            <a:pPr lvl="2">
              <a:lnSpc>
                <a:spcPct val="90000"/>
              </a:lnSpc>
            </a:pPr>
            <a:r>
              <a:rPr lang="es-ES" sz="2000" dirty="0" smtClean="0"/>
              <a:t>Deberes</a:t>
            </a:r>
          </a:p>
          <a:p>
            <a:pPr lvl="3">
              <a:lnSpc>
                <a:spcPct val="90000"/>
              </a:lnSpc>
            </a:pPr>
            <a:r>
              <a:rPr lang="es-ES" sz="1800" dirty="0" smtClean="0"/>
              <a:t>Patrocinio de grupos o trabajos estudiantiles</a:t>
            </a:r>
          </a:p>
          <a:p>
            <a:pPr lvl="3">
              <a:lnSpc>
                <a:spcPct val="90000"/>
              </a:lnSpc>
            </a:pPr>
            <a:r>
              <a:rPr lang="es-ES" sz="1800" dirty="0" smtClean="0"/>
              <a:t>Ayuda en la matrícula</a:t>
            </a:r>
          </a:p>
          <a:p>
            <a:pPr lvl="3">
              <a:lnSpc>
                <a:spcPct val="90000"/>
              </a:lnSpc>
            </a:pPr>
            <a:r>
              <a:rPr lang="es-ES" sz="1800" dirty="0" smtClean="0"/>
              <a:t>Desempeño en asignaciones especiales (reclutamiento, investigación y consultoría) </a:t>
            </a:r>
          </a:p>
          <a:p>
            <a:pPr lvl="3">
              <a:lnSpc>
                <a:spcPct val="90000"/>
              </a:lnSpc>
            </a:pPr>
            <a:r>
              <a:rPr lang="es-ES" sz="1800" dirty="0" smtClean="0"/>
              <a:t>Asistencia a actos académicos de la Unidad.</a:t>
            </a:r>
          </a:p>
          <a:p>
            <a:pPr lvl="3">
              <a:lnSpc>
                <a:spcPct val="90000"/>
              </a:lnSpc>
            </a:pPr>
            <a:r>
              <a:rPr lang="es-ES" sz="1800" dirty="0" smtClean="0"/>
              <a:t>Participación en comités especiales (Ascensos y permanencias, Licencias y becas, entre otros)</a:t>
            </a:r>
          </a:p>
          <a:p>
            <a:pPr lvl="3">
              <a:lnSpc>
                <a:spcPct val="90000"/>
              </a:lnSpc>
            </a:pPr>
            <a:r>
              <a:rPr lang="es-ES" sz="1800" dirty="0" smtClean="0"/>
              <a:t>Participación en el Senado Académicos</a:t>
            </a:r>
          </a:p>
          <a:p>
            <a:pPr lvl="3">
              <a:lnSpc>
                <a:spcPct val="90000"/>
              </a:lnSpc>
            </a:pPr>
            <a:r>
              <a:rPr lang="es-ES" sz="1800" dirty="0" smtClean="0"/>
              <a:t>Respaldo a las actividades culturales y educativas</a:t>
            </a:r>
          </a:p>
          <a:p>
            <a:pPr lvl="3">
              <a:lnSpc>
                <a:spcPct val="90000"/>
              </a:lnSpc>
            </a:pPr>
            <a:endParaRPr lang="es-ES"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dirty="0" err="1"/>
              <a:t>Portafolio</a:t>
            </a:r>
            <a:endParaRPr lang="es-ES" dirty="0"/>
          </a:p>
        </p:txBody>
      </p:sp>
      <p:sp>
        <p:nvSpPr>
          <p:cNvPr id="1027" name="Rectangle 3"/>
          <p:cNvSpPr>
            <a:spLocks noGrp="1" noChangeArrowheads="1"/>
          </p:cNvSpPr>
          <p:nvPr>
            <p:ph idx="1"/>
          </p:nvPr>
        </p:nvSpPr>
        <p:spPr/>
        <p:txBody>
          <a:bodyPr>
            <a:normAutofit/>
          </a:bodyPr>
          <a:lstStyle/>
          <a:p>
            <a:r>
              <a:rPr lang="es-PR" sz="2800" smtClean="0"/>
              <a:t>El portafolio es un documento de reflexión que presenta la filosofía de enseñanza y aprendizaje de un profesor(a) y cómo ésta se relaciona con las actividades de enseñanza, evaluación y “assessment” que él o ella llevan a cabo. </a:t>
            </a:r>
            <a:endParaRPr lang="es-PR" sz="28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600200" y="304800"/>
            <a:ext cx="7543800" cy="1143000"/>
          </a:xfrm>
        </p:spPr>
        <p:txBody>
          <a:bodyPr/>
          <a:lstStyle/>
          <a:p>
            <a:r>
              <a:rPr lang="es-ES"/>
              <a:t>¿Cómo se organiza?</a:t>
            </a:r>
          </a:p>
        </p:txBody>
      </p:sp>
      <p:sp>
        <p:nvSpPr>
          <p:cNvPr id="24579" name="Rectangle 3"/>
          <p:cNvSpPr>
            <a:spLocks noGrp="1" noChangeArrowheads="1"/>
          </p:cNvSpPr>
          <p:nvPr>
            <p:ph idx="1"/>
          </p:nvPr>
        </p:nvSpPr>
        <p:spPr>
          <a:xfrm>
            <a:off x="1828800" y="1752600"/>
            <a:ext cx="7315200" cy="4724400"/>
          </a:xfrm>
        </p:spPr>
        <p:txBody>
          <a:bodyPr>
            <a:normAutofit/>
          </a:bodyPr>
          <a:lstStyle/>
          <a:p>
            <a:pPr>
              <a:lnSpc>
                <a:spcPct val="90000"/>
              </a:lnSpc>
            </a:pPr>
            <a:r>
              <a:rPr lang="es-ES" sz="4000" dirty="0"/>
              <a:t>SECCION III</a:t>
            </a:r>
          </a:p>
          <a:p>
            <a:pPr lvl="1">
              <a:lnSpc>
                <a:spcPct val="80000"/>
              </a:lnSpc>
            </a:pPr>
            <a:r>
              <a:rPr lang="es-ES" sz="3600" dirty="0"/>
              <a:t>Servicios a la Institución </a:t>
            </a:r>
            <a:r>
              <a:rPr lang="es-ES" sz="3600" b="1" dirty="0">
                <a:solidFill>
                  <a:srgbClr val="92D050"/>
                </a:solidFill>
              </a:rPr>
              <a:t>(Nivel del Sistema Universitario)</a:t>
            </a:r>
          </a:p>
          <a:p>
            <a:pPr lvl="2">
              <a:lnSpc>
                <a:spcPct val="90000"/>
              </a:lnSpc>
            </a:pPr>
            <a:r>
              <a:rPr lang="es-ES" sz="2800" dirty="0" smtClean="0"/>
              <a:t>Deberes</a:t>
            </a:r>
          </a:p>
          <a:p>
            <a:pPr lvl="3">
              <a:lnSpc>
                <a:spcPct val="90000"/>
              </a:lnSpc>
            </a:pPr>
            <a:r>
              <a:rPr lang="es-ES" sz="2400" dirty="0" smtClean="0"/>
              <a:t>Designación al Consejo Universitario</a:t>
            </a:r>
          </a:p>
          <a:p>
            <a:pPr lvl="3">
              <a:lnSpc>
                <a:spcPct val="90000"/>
              </a:lnSpc>
            </a:pPr>
            <a:r>
              <a:rPr lang="es-ES" sz="2400" dirty="0" smtClean="0"/>
              <a:t>Designación a comités especiales</a:t>
            </a:r>
            <a:endParaRPr lang="es-ES" sz="32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600200" y="304800"/>
            <a:ext cx="7543800" cy="1143000"/>
          </a:xfrm>
        </p:spPr>
        <p:txBody>
          <a:bodyPr/>
          <a:lstStyle/>
          <a:p>
            <a:r>
              <a:rPr lang="es-ES"/>
              <a:t>¿Cómo se organiza?</a:t>
            </a:r>
          </a:p>
        </p:txBody>
      </p:sp>
      <p:sp>
        <p:nvSpPr>
          <p:cNvPr id="25603" name="Rectangle 3"/>
          <p:cNvSpPr>
            <a:spLocks noGrp="1" noChangeArrowheads="1"/>
          </p:cNvSpPr>
          <p:nvPr>
            <p:ph idx="1"/>
          </p:nvPr>
        </p:nvSpPr>
        <p:spPr>
          <a:xfrm>
            <a:off x="1752600" y="1676400"/>
            <a:ext cx="7048500" cy="4267200"/>
          </a:xfrm>
        </p:spPr>
        <p:txBody>
          <a:bodyPr>
            <a:noAutofit/>
          </a:bodyPr>
          <a:lstStyle/>
          <a:p>
            <a:pPr>
              <a:lnSpc>
                <a:spcPct val="90000"/>
              </a:lnSpc>
            </a:pPr>
            <a:r>
              <a:rPr lang="es-ES" sz="2800" dirty="0"/>
              <a:t>SECCION III</a:t>
            </a:r>
          </a:p>
          <a:p>
            <a:pPr lvl="1">
              <a:lnSpc>
                <a:spcPct val="90000"/>
              </a:lnSpc>
            </a:pPr>
            <a:r>
              <a:rPr lang="es-ES" sz="2800" b="1" dirty="0">
                <a:solidFill>
                  <a:srgbClr val="92D050"/>
                </a:solidFill>
              </a:rPr>
              <a:t>Servicio a la </a:t>
            </a:r>
            <a:r>
              <a:rPr lang="es-ES" sz="2800" b="1" dirty="0" smtClean="0">
                <a:solidFill>
                  <a:srgbClr val="92D050"/>
                </a:solidFill>
              </a:rPr>
              <a:t>Comunidad (MF 5.6.1.4)</a:t>
            </a:r>
            <a:endParaRPr lang="es-ES" sz="2800" b="1" dirty="0">
              <a:solidFill>
                <a:srgbClr val="92D050"/>
              </a:solidFill>
            </a:endParaRPr>
          </a:p>
          <a:p>
            <a:pPr lvl="2">
              <a:lnSpc>
                <a:spcPct val="90000"/>
              </a:lnSpc>
            </a:pPr>
            <a:r>
              <a:rPr lang="es-ES" sz="2400" dirty="0" smtClean="0"/>
              <a:t>Deberes</a:t>
            </a:r>
          </a:p>
          <a:p>
            <a:pPr lvl="3">
              <a:lnSpc>
                <a:spcPct val="90000"/>
              </a:lnSpc>
            </a:pPr>
            <a:r>
              <a:rPr lang="es-ES" sz="2000" dirty="0" smtClean="0"/>
              <a:t>Consultor</a:t>
            </a:r>
          </a:p>
          <a:p>
            <a:pPr lvl="3">
              <a:lnSpc>
                <a:spcPct val="90000"/>
              </a:lnSpc>
            </a:pPr>
            <a:r>
              <a:rPr lang="es-ES" sz="2000" dirty="0" smtClean="0"/>
              <a:t>Investigador </a:t>
            </a:r>
          </a:p>
          <a:p>
            <a:pPr lvl="3">
              <a:lnSpc>
                <a:spcPct val="90000"/>
              </a:lnSpc>
            </a:pPr>
            <a:r>
              <a:rPr lang="es-ES" sz="2000" dirty="0" smtClean="0"/>
              <a:t>Servicio como Recurso</a:t>
            </a:r>
          </a:p>
          <a:p>
            <a:pPr lvl="3">
              <a:lnSpc>
                <a:spcPct val="90000"/>
              </a:lnSpc>
            </a:pPr>
            <a:r>
              <a:rPr lang="es-ES" sz="2000" dirty="0" smtClean="0"/>
              <a:t>Conferenciante </a:t>
            </a:r>
            <a:r>
              <a:rPr lang="es-ES" sz="2000" dirty="0"/>
              <a:t>de grupo de la </a:t>
            </a:r>
            <a:r>
              <a:rPr lang="es-ES" sz="2000" dirty="0" smtClean="0"/>
              <a:t>comunidad</a:t>
            </a:r>
          </a:p>
          <a:p>
            <a:pPr lvl="3">
              <a:lnSpc>
                <a:spcPct val="90000"/>
              </a:lnSpc>
            </a:pPr>
            <a:r>
              <a:rPr lang="es-ES" sz="2000" dirty="0" smtClean="0"/>
              <a:t>Participación </a:t>
            </a:r>
            <a:r>
              <a:rPr lang="es-ES" sz="2000" dirty="0"/>
              <a:t>activa en gestiones políticas, religiosas y cívicas.</a:t>
            </a:r>
          </a:p>
          <a:p>
            <a:pPr lvl="2">
              <a:lnSpc>
                <a:spcPct val="90000"/>
              </a:lnSpc>
              <a:buNone/>
            </a:pPr>
            <a:endParaRPr lang="es-ES" sz="3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600200" y="304800"/>
            <a:ext cx="7543800" cy="1143000"/>
          </a:xfrm>
        </p:spPr>
        <p:txBody>
          <a:bodyPr/>
          <a:lstStyle/>
          <a:p>
            <a:r>
              <a:rPr lang="es-ES"/>
              <a:t>¿Cómo se organiza?</a:t>
            </a:r>
          </a:p>
        </p:txBody>
      </p:sp>
      <p:sp>
        <p:nvSpPr>
          <p:cNvPr id="26627" name="Rectangle 3"/>
          <p:cNvSpPr>
            <a:spLocks noGrp="1" noChangeArrowheads="1"/>
          </p:cNvSpPr>
          <p:nvPr>
            <p:ph idx="1"/>
          </p:nvPr>
        </p:nvSpPr>
        <p:spPr>
          <a:xfrm>
            <a:off x="1828800" y="1676400"/>
            <a:ext cx="6972300" cy="4419600"/>
          </a:xfrm>
        </p:spPr>
        <p:txBody>
          <a:bodyPr>
            <a:noAutofit/>
          </a:bodyPr>
          <a:lstStyle/>
          <a:p>
            <a:pPr>
              <a:lnSpc>
                <a:spcPct val="90000"/>
              </a:lnSpc>
            </a:pPr>
            <a:r>
              <a:rPr lang="es-ES" sz="2400" dirty="0"/>
              <a:t>SECCION III</a:t>
            </a:r>
          </a:p>
          <a:p>
            <a:pPr lvl="1">
              <a:lnSpc>
                <a:spcPct val="90000"/>
              </a:lnSpc>
            </a:pPr>
            <a:r>
              <a:rPr lang="es-ES" sz="2400" b="1" dirty="0">
                <a:solidFill>
                  <a:srgbClr val="92D050"/>
                </a:solidFill>
              </a:rPr>
              <a:t>Investigación y Trabajos Creativos</a:t>
            </a:r>
          </a:p>
          <a:p>
            <a:pPr lvl="2">
              <a:lnSpc>
                <a:spcPct val="90000"/>
              </a:lnSpc>
              <a:buFontTx/>
              <a:buNone/>
            </a:pPr>
            <a:r>
              <a:rPr lang="es-ES" sz="2000" dirty="0"/>
              <a:t>“La docencia efectiva requiere una participación activa en el desarrollo intelectual en el campo de la disciplina del miembro de la Facultad.  Puesto que lo que se considera investigación apropiada en una disciplina puede que no se reconozca como tal en otra, la investigación o el trabajo creativo de un miembro de la Facultad debe evaluarse en términos de su calidad, del reconocimiento de sus colegas y de su significado para la disciplina en cuestión.”</a:t>
            </a:r>
          </a:p>
          <a:p>
            <a:pPr lvl="2" algn="r">
              <a:lnSpc>
                <a:spcPct val="90000"/>
              </a:lnSpc>
              <a:buFontTx/>
              <a:buNone/>
            </a:pPr>
            <a:r>
              <a:rPr lang="es-ES" sz="2000" b="1" dirty="0"/>
              <a:t>Manual de la Facultad (1997), p. 65-66</a:t>
            </a:r>
            <a:r>
              <a:rPr lang="es-ES" sz="2000" b="1" dirty="0" smtClean="0"/>
              <a:t>.</a:t>
            </a:r>
          </a:p>
          <a:p>
            <a:pPr lvl="2" algn="r">
              <a:lnSpc>
                <a:spcPct val="90000"/>
              </a:lnSpc>
              <a:buFontTx/>
              <a:buNone/>
            </a:pPr>
            <a:r>
              <a:rPr lang="es-ES" sz="2000" b="1" dirty="0" smtClean="0"/>
              <a:t>Manual de la Facultad (2008), p. 62-63.</a:t>
            </a:r>
            <a:r>
              <a:rPr lang="es-ES" sz="2000" dirty="0" smtClean="0"/>
              <a:t> </a:t>
            </a:r>
            <a:endParaRPr lang="es-ES"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600200" y="304800"/>
            <a:ext cx="7543800" cy="1143000"/>
          </a:xfrm>
        </p:spPr>
        <p:txBody>
          <a:bodyPr/>
          <a:lstStyle/>
          <a:p>
            <a:r>
              <a:rPr lang="es-ES"/>
              <a:t>¿Cómo se organiza?</a:t>
            </a:r>
          </a:p>
        </p:txBody>
      </p:sp>
      <p:sp>
        <p:nvSpPr>
          <p:cNvPr id="28675" name="Rectangle 3"/>
          <p:cNvSpPr>
            <a:spLocks noGrp="1" noChangeArrowheads="1"/>
          </p:cNvSpPr>
          <p:nvPr>
            <p:ph idx="1"/>
          </p:nvPr>
        </p:nvSpPr>
        <p:spPr>
          <a:xfrm>
            <a:off x="1905000" y="1676400"/>
            <a:ext cx="6896100" cy="5181600"/>
          </a:xfrm>
        </p:spPr>
        <p:txBody>
          <a:bodyPr>
            <a:noAutofit/>
          </a:bodyPr>
          <a:lstStyle/>
          <a:p>
            <a:pPr>
              <a:lnSpc>
                <a:spcPct val="90000"/>
              </a:lnSpc>
            </a:pPr>
            <a:r>
              <a:rPr lang="es-ES" sz="2400" dirty="0"/>
              <a:t>SECCION III</a:t>
            </a:r>
          </a:p>
          <a:p>
            <a:pPr lvl="1">
              <a:lnSpc>
                <a:spcPct val="90000"/>
              </a:lnSpc>
            </a:pPr>
            <a:r>
              <a:rPr lang="es-ES" sz="2400" b="1" dirty="0">
                <a:solidFill>
                  <a:srgbClr val="92D050"/>
                </a:solidFill>
              </a:rPr>
              <a:t>Investigación y Trabajos </a:t>
            </a:r>
            <a:r>
              <a:rPr lang="es-ES" sz="2400" b="1" dirty="0" smtClean="0">
                <a:solidFill>
                  <a:srgbClr val="92D050"/>
                </a:solidFill>
              </a:rPr>
              <a:t>Creativos (MF 5.6.1.5)</a:t>
            </a:r>
            <a:endParaRPr lang="es-ES" sz="2400" b="1" dirty="0">
              <a:solidFill>
                <a:srgbClr val="92D050"/>
              </a:solidFill>
            </a:endParaRPr>
          </a:p>
          <a:p>
            <a:pPr lvl="2">
              <a:lnSpc>
                <a:spcPct val="90000"/>
              </a:lnSpc>
            </a:pPr>
            <a:r>
              <a:rPr lang="es-ES" sz="2000" dirty="0" smtClean="0"/>
              <a:t>Deberes</a:t>
            </a:r>
          </a:p>
          <a:p>
            <a:pPr lvl="3">
              <a:lnSpc>
                <a:spcPct val="90000"/>
              </a:lnSpc>
            </a:pPr>
            <a:r>
              <a:rPr lang="es-ES" sz="1800" dirty="0" smtClean="0"/>
              <a:t>Publicaciones</a:t>
            </a:r>
          </a:p>
          <a:p>
            <a:pPr lvl="3">
              <a:lnSpc>
                <a:spcPct val="90000"/>
              </a:lnSpc>
            </a:pPr>
            <a:r>
              <a:rPr lang="es-ES" sz="1800" dirty="0" smtClean="0"/>
              <a:t>Investigaciones no publicadas</a:t>
            </a:r>
          </a:p>
          <a:p>
            <a:pPr lvl="3">
              <a:lnSpc>
                <a:spcPct val="90000"/>
              </a:lnSpc>
            </a:pPr>
            <a:r>
              <a:rPr lang="es-ES" sz="1800" dirty="0" smtClean="0"/>
              <a:t>Ponencias o monografías relacionadas con el salón de clases o la disciplina</a:t>
            </a:r>
          </a:p>
          <a:p>
            <a:pPr lvl="3">
              <a:lnSpc>
                <a:spcPct val="90000"/>
              </a:lnSpc>
            </a:pPr>
            <a:r>
              <a:rPr lang="es-ES" sz="1800" dirty="0" smtClean="0"/>
              <a:t>Concesión de ayudas para investigación y proyectos</a:t>
            </a:r>
          </a:p>
          <a:p>
            <a:pPr lvl="3">
              <a:lnSpc>
                <a:spcPct val="90000"/>
              </a:lnSpc>
            </a:pPr>
            <a:r>
              <a:rPr lang="es-ES" sz="1800" dirty="0" smtClean="0"/>
              <a:t>Invenciones </a:t>
            </a:r>
            <a:r>
              <a:rPr lang="es-ES" sz="1800" dirty="0"/>
              <a:t>y patentes</a:t>
            </a:r>
          </a:p>
          <a:p>
            <a:pPr lvl="3">
              <a:lnSpc>
                <a:spcPct val="90000"/>
              </a:lnSpc>
            </a:pPr>
            <a:r>
              <a:rPr lang="es-ES" sz="1800" dirty="0" smtClean="0"/>
              <a:t>Labor </a:t>
            </a:r>
            <a:r>
              <a:rPr lang="es-ES" sz="1800" dirty="0"/>
              <a:t>artística y actuación</a:t>
            </a:r>
          </a:p>
          <a:p>
            <a:pPr lvl="3">
              <a:lnSpc>
                <a:spcPct val="90000"/>
              </a:lnSpc>
            </a:pPr>
            <a:r>
              <a:rPr lang="es-ES" sz="1800" dirty="0" smtClean="0"/>
              <a:t>Reseñas </a:t>
            </a:r>
            <a:r>
              <a:rPr lang="es-ES" sz="1800" dirty="0"/>
              <a:t>sobre trabajos creativos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600200" y="304800"/>
            <a:ext cx="7543800" cy="1143000"/>
          </a:xfrm>
        </p:spPr>
        <p:txBody>
          <a:bodyPr/>
          <a:lstStyle/>
          <a:p>
            <a:r>
              <a:rPr lang="es-ES"/>
              <a:t>¿Cómo se organiza?</a:t>
            </a:r>
          </a:p>
        </p:txBody>
      </p:sp>
      <p:sp>
        <p:nvSpPr>
          <p:cNvPr id="29699" name="Rectangle 3"/>
          <p:cNvSpPr>
            <a:spLocks noGrp="1" noChangeArrowheads="1"/>
          </p:cNvSpPr>
          <p:nvPr>
            <p:ph idx="1"/>
          </p:nvPr>
        </p:nvSpPr>
        <p:spPr>
          <a:xfrm>
            <a:off x="1752600" y="1676400"/>
            <a:ext cx="7086600" cy="5029200"/>
          </a:xfrm>
        </p:spPr>
        <p:txBody>
          <a:bodyPr>
            <a:noAutofit/>
          </a:bodyPr>
          <a:lstStyle/>
          <a:p>
            <a:pPr>
              <a:lnSpc>
                <a:spcPct val="90000"/>
              </a:lnSpc>
            </a:pPr>
            <a:r>
              <a:rPr lang="es-ES" sz="2000" dirty="0"/>
              <a:t>SECCION III</a:t>
            </a:r>
          </a:p>
          <a:p>
            <a:pPr lvl="1">
              <a:lnSpc>
                <a:spcPct val="90000"/>
              </a:lnSpc>
            </a:pPr>
            <a:r>
              <a:rPr lang="es-ES" b="1" dirty="0">
                <a:solidFill>
                  <a:srgbClr val="92D050"/>
                </a:solidFill>
              </a:rPr>
              <a:t>Crecimiento y Desarrollo Profesional </a:t>
            </a:r>
            <a:r>
              <a:rPr lang="es-ES" b="1" dirty="0" smtClean="0">
                <a:solidFill>
                  <a:srgbClr val="92D050"/>
                </a:solidFill>
              </a:rPr>
              <a:t>(MF 5.6.1.6)</a:t>
            </a:r>
            <a:endParaRPr lang="es-ES" dirty="0"/>
          </a:p>
          <a:p>
            <a:pPr lvl="2">
              <a:lnSpc>
                <a:spcPct val="90000"/>
              </a:lnSpc>
            </a:pPr>
            <a:r>
              <a:rPr lang="es-ES" dirty="0" smtClean="0"/>
              <a:t>Deberes</a:t>
            </a:r>
          </a:p>
          <a:p>
            <a:pPr lvl="3">
              <a:lnSpc>
                <a:spcPct val="90000"/>
              </a:lnSpc>
            </a:pPr>
            <a:r>
              <a:rPr lang="es-ES" dirty="0" smtClean="0"/>
              <a:t>Obtención </a:t>
            </a:r>
            <a:r>
              <a:rPr lang="es-ES" dirty="0"/>
              <a:t>de premios, </a:t>
            </a:r>
            <a:r>
              <a:rPr lang="es-ES" dirty="0" smtClean="0"/>
              <a:t>ayudas o becas</a:t>
            </a:r>
          </a:p>
          <a:p>
            <a:pPr lvl="3">
              <a:lnSpc>
                <a:spcPct val="90000"/>
              </a:lnSpc>
            </a:pPr>
            <a:r>
              <a:rPr lang="es-ES" dirty="0" smtClean="0"/>
              <a:t>Nombramientos </a:t>
            </a:r>
            <a:r>
              <a:rPr lang="es-ES" dirty="0"/>
              <a:t>en una capacidad </a:t>
            </a:r>
            <a:r>
              <a:rPr lang="es-ES" dirty="0" smtClean="0"/>
              <a:t>asesora o ejecutiva en agencias del gobierno o privadas </a:t>
            </a:r>
          </a:p>
          <a:p>
            <a:pPr lvl="3">
              <a:lnSpc>
                <a:spcPct val="90000"/>
              </a:lnSpc>
            </a:pPr>
            <a:r>
              <a:rPr lang="es-ES" dirty="0" smtClean="0"/>
              <a:t>Participación activa en organizaciones profesionales (reuniones anuales, posiciones electivas, comités y otros)</a:t>
            </a:r>
          </a:p>
          <a:p>
            <a:pPr lvl="3"/>
            <a:r>
              <a:rPr lang="es-ES" dirty="0" smtClean="0"/>
              <a:t>Recursos en conferencias y charlas</a:t>
            </a:r>
          </a:p>
          <a:p>
            <a:pPr lvl="3"/>
            <a:r>
              <a:rPr lang="es-ES" dirty="0" smtClean="0"/>
              <a:t>Participación en conferencias, congresos o institutos </a:t>
            </a:r>
          </a:p>
          <a:p>
            <a:pPr lvl="3"/>
            <a:r>
              <a:rPr lang="es-ES" dirty="0" smtClean="0"/>
              <a:t>Educación graduada post doctoral y continua</a:t>
            </a:r>
          </a:p>
          <a:p>
            <a:pPr lvl="3"/>
            <a:r>
              <a:rPr lang="es-ES" dirty="0" smtClean="0"/>
              <a:t>Viajes culturales o educativos</a:t>
            </a:r>
          </a:p>
          <a:p>
            <a:pPr lvl="3"/>
            <a:endParaRPr lang="es-ES" sz="2400" dirty="0" smtClean="0"/>
          </a:p>
          <a:p>
            <a:pPr lvl="3"/>
            <a:endParaRPr lang="es-ES" dirty="0"/>
          </a:p>
          <a:p>
            <a:pPr lvl="2">
              <a:lnSpc>
                <a:spcPct val="90000"/>
              </a:lnSpc>
            </a:pPr>
            <a:endParaRPr lang="es-ES"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143000" y="609600"/>
            <a:ext cx="7772400" cy="1143000"/>
          </a:xfrm>
        </p:spPr>
        <p:txBody>
          <a:bodyPr>
            <a:normAutofit fontScale="90000"/>
          </a:bodyPr>
          <a:lstStyle/>
          <a:p>
            <a:r>
              <a:rPr lang="en-US" sz="3600"/>
              <a:t>¿Cómo se evalúa un Portafolio Profesional?</a:t>
            </a:r>
          </a:p>
        </p:txBody>
      </p:sp>
      <p:graphicFrame>
        <p:nvGraphicFramePr>
          <p:cNvPr id="34819" name="Object 3"/>
          <p:cNvGraphicFramePr>
            <a:graphicFrameLocks noChangeAspect="1"/>
          </p:cNvGraphicFramePr>
          <p:nvPr>
            <p:ph type="tbl" idx="1"/>
          </p:nvPr>
        </p:nvGraphicFramePr>
        <p:xfrm>
          <a:off x="1828799" y="2085975"/>
          <a:ext cx="7254875" cy="4416425"/>
        </p:xfrm>
        <a:graphic>
          <a:graphicData uri="http://schemas.openxmlformats.org/presentationml/2006/ole">
            <p:oleObj spid="_x0000_s34819" name="Document" r:id="rId4" imgW="8068007" imgH="4761755" progId="Word.Document.8">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914400" y="533400"/>
            <a:ext cx="7772400" cy="1143000"/>
          </a:xfrm>
        </p:spPr>
        <p:txBody>
          <a:bodyPr>
            <a:normAutofit fontScale="90000"/>
          </a:bodyPr>
          <a:lstStyle/>
          <a:p>
            <a:r>
              <a:rPr lang="en-US" sz="3600" dirty="0"/>
              <a:t>¿</a:t>
            </a:r>
            <a:r>
              <a:rPr lang="en-US" sz="3600" dirty="0" err="1"/>
              <a:t>Cómo</a:t>
            </a:r>
            <a:r>
              <a:rPr lang="en-US" sz="3600" dirty="0"/>
              <a:t> se </a:t>
            </a:r>
            <a:r>
              <a:rPr lang="en-US" sz="3600" dirty="0" err="1"/>
              <a:t>evalúa</a:t>
            </a:r>
            <a:r>
              <a:rPr lang="en-US" sz="3600" dirty="0"/>
              <a:t> un </a:t>
            </a:r>
            <a:r>
              <a:rPr lang="en-US" sz="3600" dirty="0" err="1"/>
              <a:t>Portafolio</a:t>
            </a:r>
            <a:r>
              <a:rPr lang="en-US" sz="3600" dirty="0"/>
              <a:t> </a:t>
            </a:r>
            <a:r>
              <a:rPr lang="en-US" sz="3600" dirty="0" err="1"/>
              <a:t>Profesional</a:t>
            </a:r>
            <a:r>
              <a:rPr lang="en-US" sz="3600" dirty="0"/>
              <a:t>?</a:t>
            </a:r>
          </a:p>
        </p:txBody>
      </p:sp>
      <p:sp>
        <p:nvSpPr>
          <p:cNvPr id="4" name="Rectangle 2"/>
          <p:cNvSpPr txBox="1">
            <a:spLocks noChangeArrowheads="1"/>
          </p:cNvSpPr>
          <p:nvPr/>
        </p:nvSpPr>
        <p:spPr bwMode="auto">
          <a:xfrm>
            <a:off x="1828800" y="2209800"/>
            <a:ext cx="7010400" cy="2286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PR" sz="3600" b="0" i="0" u="none" strike="noStrike" kern="0" cap="none" spc="0" normalizeH="0" baseline="0" smtClean="0">
              <a:ln>
                <a:noFill/>
              </a:ln>
              <a:solidFill>
                <a:schemeClr val="tx2"/>
              </a:solidFill>
              <a:effectLst/>
              <a:uLnTx/>
              <a:uFillTx/>
              <a:latin typeface="+mj-lt"/>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PR" sz="2800" b="0" i="0" u="none" strike="noStrike" kern="0" cap="none" spc="0" normalizeH="0" baseline="0" smtClean="0">
                <a:ln>
                  <a:noFill/>
                </a:ln>
                <a:solidFill>
                  <a:schemeClr val="tx2"/>
                </a:solidFill>
                <a:effectLst/>
                <a:uLnTx/>
                <a:uFillTx/>
                <a:latin typeface="+mj-lt"/>
                <a:ea typeface="+mj-ea"/>
                <a:cs typeface="+mj-cs"/>
              </a:rPr>
              <a:t>R16SAPON-A-5</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PR" sz="2800" b="0" i="0" u="none" strike="noStrike" kern="0" cap="none" spc="0" normalizeH="0" baseline="0" smtClean="0">
                <a:ln>
                  <a:noFill/>
                </a:ln>
                <a:solidFill>
                  <a:schemeClr val="tx2"/>
                </a:solidFill>
                <a:effectLst/>
                <a:uLnTx/>
                <a:uFillTx/>
                <a:latin typeface="+mj-lt"/>
                <a:ea typeface="+mj-ea"/>
                <a:cs typeface="+mj-cs"/>
              </a:rPr>
              <a:t>Adopción</a:t>
            </a:r>
            <a:r>
              <a:rPr kumimoji="0" lang="es-PR" sz="2800" b="0" i="0" u="none" strike="noStrike" kern="0" cap="none" spc="0" normalizeH="0" smtClean="0">
                <a:ln>
                  <a:noFill/>
                </a:ln>
                <a:solidFill>
                  <a:schemeClr val="tx2"/>
                </a:solidFill>
                <a:effectLst/>
                <a:uLnTx/>
                <a:uFillTx/>
                <a:latin typeface="+mj-lt"/>
                <a:ea typeface="+mj-ea"/>
                <a:cs typeface="+mj-cs"/>
              </a:rPr>
              <a:t> de valencias asignadas a los criterios de evaluación de la facultad en el Recinto de Ponce</a:t>
            </a:r>
            <a:endParaRPr kumimoji="0" lang="es-PR" sz="2800" b="0" i="0" u="none" strike="noStrike" kern="0" cap="none" spc="0" normalizeH="0" baseline="0">
              <a:ln>
                <a:noFill/>
              </a:ln>
              <a:solidFill>
                <a:schemeClr val="tx2"/>
              </a:solidFill>
              <a:effectLst/>
              <a:uLnTx/>
              <a:uFillTx/>
              <a:latin typeface="+mj-lt"/>
              <a:ea typeface="+mj-ea"/>
              <a:cs typeface="+mj-cs"/>
            </a:endParaRPr>
          </a:p>
        </p:txBody>
      </p:sp>
      <p:sp>
        <p:nvSpPr>
          <p:cNvPr id="6" name="Rectangle 2"/>
          <p:cNvSpPr txBox="1">
            <a:spLocks noChangeArrowheads="1"/>
          </p:cNvSpPr>
          <p:nvPr/>
        </p:nvSpPr>
        <p:spPr bwMode="auto">
          <a:xfrm>
            <a:off x="685800" y="4648200"/>
            <a:ext cx="7772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600" b="0" i="0" u="none" strike="noStrike" kern="0" cap="none" spc="0" normalizeH="0" baseline="0" noProof="0" dirty="0">
              <a:ln>
                <a:noFill/>
              </a:ln>
              <a:solidFill>
                <a:schemeClr val="tx2"/>
              </a:solidFill>
              <a:effectLst/>
              <a:uLnTx/>
              <a:uFillTx/>
              <a:latin typeface="+mj-lt"/>
              <a:ea typeface="+mj-ea"/>
              <a:cs typeface="+mj-cs"/>
            </a:endParaRPr>
          </a:p>
        </p:txBody>
      </p:sp>
      <p:sp>
        <p:nvSpPr>
          <p:cNvPr id="7" name="TextBox 6"/>
          <p:cNvSpPr txBox="1"/>
          <p:nvPr/>
        </p:nvSpPr>
        <p:spPr>
          <a:xfrm>
            <a:off x="4191000" y="4800600"/>
            <a:ext cx="4495800" cy="1200329"/>
          </a:xfrm>
          <a:prstGeom prst="rect">
            <a:avLst/>
          </a:prstGeom>
          <a:noFill/>
        </p:spPr>
        <p:txBody>
          <a:bodyPr wrap="square" rtlCol="0">
            <a:spAutoFit/>
          </a:bodyPr>
          <a:lstStyle/>
          <a:p>
            <a:r>
              <a:rPr lang="es-PR" dirty="0" smtClean="0"/>
              <a:t>Aprobada en la Segunda Reunión Ordinaria del Senado Académico de Ponce – 17 de mayo de 2006</a:t>
            </a:r>
            <a:endParaRPr lang="es-P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143000" y="609600"/>
            <a:ext cx="7772400" cy="1143000"/>
          </a:xfrm>
        </p:spPr>
        <p:txBody>
          <a:bodyPr>
            <a:normAutofit fontScale="90000"/>
          </a:bodyPr>
          <a:lstStyle/>
          <a:p>
            <a:r>
              <a:rPr lang="en-US" sz="3600" dirty="0"/>
              <a:t>¿</a:t>
            </a:r>
            <a:r>
              <a:rPr lang="en-US" sz="3600" dirty="0" err="1"/>
              <a:t>Cómo</a:t>
            </a:r>
            <a:r>
              <a:rPr lang="en-US" sz="3600" dirty="0"/>
              <a:t> se </a:t>
            </a:r>
            <a:r>
              <a:rPr lang="en-US" sz="3600" dirty="0" err="1"/>
              <a:t>evalúa</a:t>
            </a:r>
            <a:r>
              <a:rPr lang="en-US" sz="3600" dirty="0"/>
              <a:t> un </a:t>
            </a:r>
            <a:r>
              <a:rPr lang="en-US" sz="3600" dirty="0" err="1"/>
              <a:t>Portafolio</a:t>
            </a:r>
            <a:r>
              <a:rPr lang="en-US" sz="3600" dirty="0"/>
              <a:t> </a:t>
            </a:r>
            <a:r>
              <a:rPr lang="en-US" sz="3600" dirty="0" err="1"/>
              <a:t>Profesional</a:t>
            </a:r>
            <a:r>
              <a:rPr lang="en-US" sz="3600" dirty="0"/>
              <a:t>?</a:t>
            </a:r>
          </a:p>
        </p:txBody>
      </p:sp>
      <p:graphicFrame>
        <p:nvGraphicFramePr>
          <p:cNvPr id="6" name="Table Placeholder 5"/>
          <p:cNvGraphicFramePr>
            <a:graphicFrameLocks noGrp="1"/>
          </p:cNvGraphicFramePr>
          <p:nvPr>
            <p:ph type="tbl" idx="1"/>
          </p:nvPr>
        </p:nvGraphicFramePr>
        <p:xfrm>
          <a:off x="1371600" y="1981200"/>
          <a:ext cx="7772400" cy="4490720"/>
        </p:xfrm>
        <a:graphic>
          <a:graphicData uri="http://schemas.openxmlformats.org/drawingml/2006/table">
            <a:tbl>
              <a:tblPr firstRow="1" bandRow="1">
                <a:tableStyleId>{5C22544A-7EE6-4342-B048-85BDC9FD1C3A}</a:tableStyleId>
              </a:tblPr>
              <a:tblGrid>
                <a:gridCol w="1943100"/>
                <a:gridCol w="1943100"/>
                <a:gridCol w="1943100"/>
                <a:gridCol w="1943100"/>
              </a:tblGrid>
              <a:tr h="370840">
                <a:tc>
                  <a:txBody>
                    <a:bodyPr/>
                    <a:lstStyle/>
                    <a:p>
                      <a:r>
                        <a:rPr lang="es-PR" dirty="0" smtClean="0"/>
                        <a:t>Criterios</a:t>
                      </a:r>
                      <a:endParaRPr lang="es-PR" dirty="0"/>
                    </a:p>
                  </a:txBody>
                  <a:tcPr/>
                </a:tc>
                <a:tc>
                  <a:txBody>
                    <a:bodyPr/>
                    <a:lstStyle/>
                    <a:p>
                      <a:r>
                        <a:rPr lang="es-PR" dirty="0" smtClean="0"/>
                        <a:t>Probatorio</a:t>
                      </a:r>
                    </a:p>
                    <a:p>
                      <a:r>
                        <a:rPr lang="es-PR" dirty="0" smtClean="0"/>
                        <a:t>Catedrático</a:t>
                      </a:r>
                      <a:r>
                        <a:rPr lang="es-PR" baseline="0" dirty="0" smtClean="0"/>
                        <a:t> Auxiliar</a:t>
                      </a:r>
                      <a:endParaRPr lang="es-PR" dirty="0"/>
                    </a:p>
                  </a:txBody>
                  <a:tcPr/>
                </a:tc>
                <a:tc>
                  <a:txBody>
                    <a:bodyPr/>
                    <a:lstStyle/>
                    <a:p>
                      <a:r>
                        <a:rPr lang="es-PR" dirty="0" smtClean="0"/>
                        <a:t>Permanente</a:t>
                      </a:r>
                      <a:r>
                        <a:rPr lang="es-PR" baseline="0" dirty="0" smtClean="0"/>
                        <a:t> </a:t>
                      </a:r>
                    </a:p>
                    <a:p>
                      <a:r>
                        <a:rPr lang="es-PR" baseline="0" dirty="0" smtClean="0"/>
                        <a:t>Catedrático Asociado</a:t>
                      </a:r>
                      <a:endParaRPr lang="es-PR" dirty="0"/>
                    </a:p>
                  </a:txBody>
                  <a:tcPr/>
                </a:tc>
                <a:tc>
                  <a:txBody>
                    <a:bodyPr/>
                    <a:lstStyle/>
                    <a:p>
                      <a:endParaRPr lang="es-PR" dirty="0" smtClean="0"/>
                    </a:p>
                    <a:p>
                      <a:r>
                        <a:rPr lang="es-PR" dirty="0" smtClean="0"/>
                        <a:t>Catedrático</a:t>
                      </a:r>
                      <a:endParaRPr lang="es-PR" dirty="0"/>
                    </a:p>
                  </a:txBody>
                  <a:tcPr/>
                </a:tc>
              </a:tr>
              <a:tr h="370840">
                <a:tc>
                  <a:txBody>
                    <a:bodyPr/>
                    <a:lstStyle/>
                    <a:p>
                      <a:r>
                        <a:rPr lang="es-PR" dirty="0" smtClean="0"/>
                        <a:t>Calidad docente</a:t>
                      </a:r>
                      <a:endParaRPr lang="es-PR" dirty="0"/>
                    </a:p>
                  </a:txBody>
                  <a:tcPr/>
                </a:tc>
                <a:tc>
                  <a:txBody>
                    <a:bodyPr/>
                    <a:lstStyle/>
                    <a:p>
                      <a:r>
                        <a:rPr lang="es-PR" dirty="0" smtClean="0"/>
                        <a:t>67%</a:t>
                      </a:r>
                      <a:endParaRPr lang="es-PR" dirty="0"/>
                    </a:p>
                  </a:txBody>
                  <a:tcPr/>
                </a:tc>
                <a:tc>
                  <a:txBody>
                    <a:bodyPr/>
                    <a:lstStyle/>
                    <a:p>
                      <a:r>
                        <a:rPr lang="es-PR" dirty="0" smtClean="0"/>
                        <a:t>65%</a:t>
                      </a:r>
                      <a:endParaRPr lang="es-PR" dirty="0"/>
                    </a:p>
                  </a:txBody>
                  <a:tcPr/>
                </a:tc>
                <a:tc>
                  <a:txBody>
                    <a:bodyPr/>
                    <a:lstStyle/>
                    <a:p>
                      <a:r>
                        <a:rPr lang="es-PR" dirty="0" smtClean="0"/>
                        <a:t>65%</a:t>
                      </a:r>
                      <a:endParaRPr lang="es-PR" dirty="0"/>
                    </a:p>
                  </a:txBody>
                  <a:tcPr/>
                </a:tc>
              </a:tr>
              <a:tr h="370840">
                <a:tc>
                  <a:txBody>
                    <a:bodyPr/>
                    <a:lstStyle/>
                    <a:p>
                      <a:r>
                        <a:rPr lang="es-PR" dirty="0" smtClean="0"/>
                        <a:t>Servicio a la Institución</a:t>
                      </a:r>
                      <a:endParaRPr lang="es-PR" dirty="0"/>
                    </a:p>
                  </a:txBody>
                  <a:tcPr/>
                </a:tc>
                <a:tc>
                  <a:txBody>
                    <a:bodyPr/>
                    <a:lstStyle/>
                    <a:p>
                      <a:r>
                        <a:rPr lang="es-PR" dirty="0" smtClean="0"/>
                        <a:t>12%</a:t>
                      </a:r>
                      <a:endParaRPr lang="es-PR" dirty="0"/>
                    </a:p>
                  </a:txBody>
                  <a:tcPr/>
                </a:tc>
                <a:tc>
                  <a:txBody>
                    <a:bodyPr/>
                    <a:lstStyle/>
                    <a:p>
                      <a:r>
                        <a:rPr lang="es-PR" dirty="0" smtClean="0"/>
                        <a:t>15%</a:t>
                      </a:r>
                      <a:endParaRPr lang="es-PR" dirty="0"/>
                    </a:p>
                  </a:txBody>
                  <a:tcPr/>
                </a:tc>
                <a:tc>
                  <a:txBody>
                    <a:bodyPr/>
                    <a:lstStyle/>
                    <a:p>
                      <a:r>
                        <a:rPr lang="es-PR" dirty="0" smtClean="0"/>
                        <a:t>10%</a:t>
                      </a:r>
                      <a:endParaRPr lang="es-PR" dirty="0"/>
                    </a:p>
                  </a:txBody>
                  <a:tcPr/>
                </a:tc>
              </a:tr>
              <a:tr h="370840">
                <a:tc>
                  <a:txBody>
                    <a:bodyPr/>
                    <a:lstStyle/>
                    <a:p>
                      <a:r>
                        <a:rPr lang="es-PR" dirty="0" smtClean="0"/>
                        <a:t>Investigación y trabajo creativo</a:t>
                      </a:r>
                      <a:endParaRPr lang="es-PR" dirty="0"/>
                    </a:p>
                  </a:txBody>
                  <a:tcPr/>
                </a:tc>
                <a:tc>
                  <a:txBody>
                    <a:bodyPr/>
                    <a:lstStyle/>
                    <a:p>
                      <a:r>
                        <a:rPr lang="es-PR" dirty="0" smtClean="0"/>
                        <a:t>10%</a:t>
                      </a:r>
                      <a:endParaRPr lang="es-PR" dirty="0"/>
                    </a:p>
                  </a:txBody>
                  <a:tcPr/>
                </a:tc>
                <a:tc>
                  <a:txBody>
                    <a:bodyPr/>
                    <a:lstStyle/>
                    <a:p>
                      <a:r>
                        <a:rPr lang="es-PR" dirty="0" smtClean="0"/>
                        <a:t>10%</a:t>
                      </a:r>
                      <a:endParaRPr lang="es-PR" dirty="0"/>
                    </a:p>
                  </a:txBody>
                  <a:tcPr/>
                </a:tc>
                <a:tc>
                  <a:txBody>
                    <a:bodyPr/>
                    <a:lstStyle/>
                    <a:p>
                      <a:r>
                        <a:rPr lang="es-PR" dirty="0" smtClean="0"/>
                        <a:t>15%</a:t>
                      </a:r>
                      <a:endParaRPr lang="es-PR" dirty="0"/>
                    </a:p>
                  </a:txBody>
                  <a:tcPr/>
                </a:tc>
              </a:tr>
              <a:tr h="370840">
                <a:tc>
                  <a:txBody>
                    <a:bodyPr/>
                    <a:lstStyle/>
                    <a:p>
                      <a:r>
                        <a:rPr lang="es-PR" dirty="0" smtClean="0"/>
                        <a:t>Competencia</a:t>
                      </a:r>
                      <a:r>
                        <a:rPr lang="es-PR" baseline="0" dirty="0" smtClean="0"/>
                        <a:t> profesional y actividades</a:t>
                      </a:r>
                      <a:endParaRPr lang="es-PR" dirty="0"/>
                    </a:p>
                  </a:txBody>
                  <a:tcPr/>
                </a:tc>
                <a:tc>
                  <a:txBody>
                    <a:bodyPr/>
                    <a:lstStyle/>
                    <a:p>
                      <a:r>
                        <a:rPr lang="es-PR" dirty="0" smtClean="0"/>
                        <a:t>8%</a:t>
                      </a:r>
                      <a:endParaRPr lang="es-PR" dirty="0"/>
                    </a:p>
                  </a:txBody>
                  <a:tcPr/>
                </a:tc>
                <a:tc>
                  <a:txBody>
                    <a:bodyPr/>
                    <a:lstStyle/>
                    <a:p>
                      <a:r>
                        <a:rPr lang="es-PR" dirty="0" smtClean="0"/>
                        <a:t>7%</a:t>
                      </a:r>
                      <a:endParaRPr lang="es-PR" dirty="0"/>
                    </a:p>
                  </a:txBody>
                  <a:tcPr/>
                </a:tc>
                <a:tc>
                  <a:txBody>
                    <a:bodyPr/>
                    <a:lstStyle/>
                    <a:p>
                      <a:r>
                        <a:rPr lang="es-PR" dirty="0" smtClean="0"/>
                        <a:t>6%</a:t>
                      </a:r>
                      <a:endParaRPr lang="es-PR" dirty="0"/>
                    </a:p>
                  </a:txBody>
                  <a:tcPr/>
                </a:tc>
              </a:tr>
              <a:tr h="370840">
                <a:tc>
                  <a:txBody>
                    <a:bodyPr/>
                    <a:lstStyle/>
                    <a:p>
                      <a:r>
                        <a:rPr lang="es-PR" dirty="0" smtClean="0"/>
                        <a:t>Servicio a la Comunidad</a:t>
                      </a:r>
                      <a:endParaRPr lang="es-PR" dirty="0"/>
                    </a:p>
                  </a:txBody>
                  <a:tcPr/>
                </a:tc>
                <a:tc>
                  <a:txBody>
                    <a:bodyPr/>
                    <a:lstStyle/>
                    <a:p>
                      <a:r>
                        <a:rPr lang="es-PR" dirty="0" smtClean="0"/>
                        <a:t>3%</a:t>
                      </a:r>
                      <a:endParaRPr lang="es-PR" dirty="0"/>
                    </a:p>
                  </a:txBody>
                  <a:tcPr/>
                </a:tc>
                <a:tc>
                  <a:txBody>
                    <a:bodyPr/>
                    <a:lstStyle/>
                    <a:p>
                      <a:r>
                        <a:rPr lang="es-PR" dirty="0" smtClean="0"/>
                        <a:t>3%</a:t>
                      </a:r>
                      <a:endParaRPr lang="es-PR" dirty="0"/>
                    </a:p>
                  </a:txBody>
                  <a:tcPr/>
                </a:tc>
                <a:tc>
                  <a:txBody>
                    <a:bodyPr/>
                    <a:lstStyle/>
                    <a:p>
                      <a:r>
                        <a:rPr lang="es-PR" dirty="0" smtClean="0"/>
                        <a:t>4%</a:t>
                      </a:r>
                      <a:endParaRPr lang="es-PR" dirty="0"/>
                    </a:p>
                  </a:txBody>
                  <a:tcPr/>
                </a:tc>
              </a:tr>
              <a:tr h="370840">
                <a:tc>
                  <a:txBody>
                    <a:bodyPr/>
                    <a:lstStyle/>
                    <a:p>
                      <a:endParaRPr lang="es-PR"/>
                    </a:p>
                  </a:txBody>
                  <a:tcPr/>
                </a:tc>
                <a:tc>
                  <a:txBody>
                    <a:bodyPr/>
                    <a:lstStyle/>
                    <a:p>
                      <a:r>
                        <a:rPr lang="es-PR" dirty="0" smtClean="0"/>
                        <a:t>100%</a:t>
                      </a:r>
                      <a:endParaRPr lang="es-PR" dirty="0"/>
                    </a:p>
                  </a:txBody>
                  <a:tcPr/>
                </a:tc>
                <a:tc>
                  <a:txBody>
                    <a:bodyPr/>
                    <a:lstStyle/>
                    <a:p>
                      <a:r>
                        <a:rPr lang="es-PR" dirty="0" smtClean="0"/>
                        <a:t>100%</a:t>
                      </a:r>
                      <a:endParaRPr lang="es-PR" dirty="0"/>
                    </a:p>
                  </a:txBody>
                  <a:tcPr/>
                </a:tc>
                <a:tc>
                  <a:txBody>
                    <a:bodyPr/>
                    <a:lstStyle/>
                    <a:p>
                      <a:r>
                        <a:rPr lang="es-PR" dirty="0" smtClean="0"/>
                        <a:t>100%</a:t>
                      </a:r>
                      <a:endParaRPr lang="es-PR" dirty="0"/>
                    </a:p>
                  </a:txBody>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Referencias:</a:t>
            </a:r>
          </a:p>
        </p:txBody>
      </p:sp>
      <p:sp>
        <p:nvSpPr>
          <p:cNvPr id="36867" name="Rectangle 3"/>
          <p:cNvSpPr>
            <a:spLocks noGrp="1" noChangeArrowheads="1"/>
          </p:cNvSpPr>
          <p:nvPr>
            <p:ph idx="1"/>
          </p:nvPr>
        </p:nvSpPr>
        <p:spPr>
          <a:xfrm>
            <a:off x="1981200" y="1752600"/>
            <a:ext cx="6705600" cy="3840163"/>
          </a:xfrm>
        </p:spPr>
        <p:txBody>
          <a:bodyPr>
            <a:noAutofit/>
          </a:bodyPr>
          <a:lstStyle/>
          <a:p>
            <a:pPr>
              <a:buFontTx/>
              <a:buNone/>
            </a:pPr>
            <a:r>
              <a:rPr lang="es-PR" sz="2400" dirty="0" smtClean="0"/>
              <a:t>Marquez, D., Figueroa, B &amp; Feliciano, B.  (</a:t>
            </a:r>
            <a:r>
              <a:rPr lang="es-PR" sz="2400" dirty="0" err="1" smtClean="0"/>
              <a:t>nd</a:t>
            </a:r>
            <a:r>
              <a:rPr lang="es-PR" sz="2400" dirty="0" smtClean="0"/>
              <a:t>) El portafolio de (de la) profesor (a).  Recuperado el 10 de octubre de 2008, de http://ponce.inter.edu/nhp/contents/facultad/Portafolio_files/v3_document.htm	</a:t>
            </a:r>
          </a:p>
          <a:p>
            <a:pPr>
              <a:buFontTx/>
              <a:buNone/>
            </a:pPr>
            <a:r>
              <a:rPr lang="es-PR" sz="2400" dirty="0" smtClean="0"/>
              <a:t>Universidad Interamericana de P.R. (2008). </a:t>
            </a:r>
            <a:br>
              <a:rPr lang="es-PR" sz="2400" dirty="0" smtClean="0"/>
            </a:br>
            <a:r>
              <a:rPr lang="es-PR" sz="2400" dirty="0" smtClean="0"/>
              <a:t>    Manual de la Facultad. PR: UIPR</a:t>
            </a:r>
          </a:p>
          <a:p>
            <a:pPr>
              <a:buFontTx/>
              <a:buNone/>
            </a:pPr>
            <a:r>
              <a:rPr lang="es-PR" sz="2400" dirty="0" smtClean="0"/>
              <a:t>Universidad Interamericana de P.R. (2006).</a:t>
            </a:r>
            <a:br>
              <a:rPr lang="es-PR" sz="2400" dirty="0" smtClean="0"/>
            </a:br>
            <a:r>
              <a:rPr lang="es-PR" sz="2400" dirty="0" smtClean="0">
                <a:solidFill>
                  <a:schemeClr val="tx2"/>
                </a:solidFill>
              </a:rPr>
              <a:t>   </a:t>
            </a:r>
            <a:r>
              <a:rPr lang="es-PR" sz="2400" dirty="0" smtClean="0"/>
              <a:t>Adopción de valencias asignadas a los</a:t>
            </a:r>
            <a:br>
              <a:rPr lang="es-PR" sz="2400" dirty="0" smtClean="0"/>
            </a:br>
            <a:r>
              <a:rPr lang="es-PR" sz="2400" dirty="0" smtClean="0"/>
              <a:t>   criterios de evaluación de la facultad en el</a:t>
            </a:r>
            <a:br>
              <a:rPr lang="es-PR" sz="2400" dirty="0" smtClean="0"/>
            </a:br>
            <a:r>
              <a:rPr lang="es-PR" sz="2400" dirty="0" smtClean="0"/>
              <a:t>   Recinto de Ponce.  Ponce, PR:  UIPR.  </a:t>
            </a:r>
          </a:p>
          <a:p>
            <a:pPr>
              <a:buFontTx/>
              <a:buNone/>
            </a:pPr>
            <a:r>
              <a:rPr lang="es-PR" sz="2400" dirty="0" smtClean="0"/>
              <a:t>      </a:t>
            </a:r>
          </a:p>
          <a:p>
            <a:pPr>
              <a:lnSpc>
                <a:spcPct val="140000"/>
              </a:lnSpc>
              <a:buFontTx/>
              <a:buNone/>
            </a:pPr>
            <a:endParaRPr lang="es-PR" sz="2400" dirty="0" smtClean="0"/>
          </a:p>
          <a:p>
            <a:pPr>
              <a:lnSpc>
                <a:spcPct val="140000"/>
              </a:lnSpc>
              <a:buFontTx/>
              <a:buNone/>
            </a:pPr>
            <a:r>
              <a:rPr lang="es-PR" sz="2400" dirty="0" smtClean="0"/>
              <a:t>	</a:t>
            </a:r>
          </a:p>
          <a:p>
            <a:pPr lvl="1">
              <a:lnSpc>
                <a:spcPct val="140000"/>
              </a:lnSpc>
              <a:buFontTx/>
              <a:buNone/>
            </a:pPr>
            <a:endParaRPr lang="es-PR" dirty="0" smtClean="0"/>
          </a:p>
          <a:p>
            <a:pPr lvl="1">
              <a:lnSpc>
                <a:spcPct val="150000"/>
              </a:lnSpc>
              <a:buFontTx/>
              <a:buNone/>
            </a:pPr>
            <a:r>
              <a:rPr lang="es-PR" dirty="0" smtClean="0"/>
              <a:t>				</a:t>
            </a:r>
            <a:endParaRPr lang="es-P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r>
              <a:rPr lang="en-US"/>
              <a:t>Componentes Esenciales</a:t>
            </a:r>
            <a:endParaRPr lang="es-ES"/>
          </a:p>
        </p:txBody>
      </p:sp>
      <p:sp>
        <p:nvSpPr>
          <p:cNvPr id="4099" name="Rectangle 3"/>
          <p:cNvSpPr>
            <a:spLocks noGrp="1" noChangeArrowheads="1"/>
          </p:cNvSpPr>
          <p:nvPr>
            <p:ph idx="1"/>
          </p:nvPr>
        </p:nvSpPr>
        <p:spPr/>
        <p:txBody>
          <a:bodyPr>
            <a:noAutofit/>
          </a:bodyPr>
          <a:lstStyle/>
          <a:p>
            <a:r>
              <a:rPr lang="es-PR" sz="2800" smtClean="0"/>
              <a:t>Narrativo </a:t>
            </a:r>
          </a:p>
          <a:p>
            <a:r>
              <a:rPr lang="es-PR" sz="2800" smtClean="0"/>
              <a:t>Evidencia</a:t>
            </a:r>
          </a:p>
          <a:p>
            <a:pPr>
              <a:buFontTx/>
              <a:buNone/>
            </a:pPr>
            <a:r>
              <a:rPr lang="es-PR" sz="2800" smtClean="0"/>
              <a:t>	</a:t>
            </a:r>
            <a:r>
              <a:rPr lang="es-PR" sz="2800" i="1" smtClean="0"/>
              <a:t>“La mayor fortaleza del portafolio es que revierte en la facultad el proceso de documentar la calidad docente y convierte la enseñanza en objeto de reflexión.”  (UIPR, 1999)</a:t>
            </a:r>
            <a:endParaRPr lang="es-PR" sz="2800" i="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228600"/>
            <a:ext cx="7772400" cy="1143000"/>
          </a:xfrm>
        </p:spPr>
        <p:txBody>
          <a:bodyPr/>
          <a:lstStyle/>
          <a:p>
            <a:r>
              <a:rPr lang="en-US" dirty="0" err="1"/>
              <a:t>Características</a:t>
            </a:r>
            <a:endParaRPr lang="es-ES" dirty="0"/>
          </a:p>
        </p:txBody>
      </p:sp>
      <p:sp>
        <p:nvSpPr>
          <p:cNvPr id="5123" name="Rectangle 3"/>
          <p:cNvSpPr>
            <a:spLocks noGrp="1" noChangeArrowheads="1"/>
          </p:cNvSpPr>
          <p:nvPr>
            <p:ph idx="1"/>
          </p:nvPr>
        </p:nvSpPr>
        <p:spPr>
          <a:xfrm>
            <a:off x="1219200" y="1676400"/>
            <a:ext cx="7772400" cy="4495800"/>
          </a:xfrm>
        </p:spPr>
        <p:txBody>
          <a:bodyPr>
            <a:normAutofit lnSpcReduction="10000"/>
          </a:bodyPr>
          <a:lstStyle/>
          <a:p>
            <a:pPr>
              <a:lnSpc>
                <a:spcPct val="90000"/>
              </a:lnSpc>
            </a:pPr>
            <a:r>
              <a:rPr lang="es-PR" sz="2800" dirty="0" smtClean="0"/>
              <a:t>Selectivo</a:t>
            </a:r>
          </a:p>
          <a:p>
            <a:pPr lvl="1">
              <a:lnSpc>
                <a:spcPct val="90000"/>
              </a:lnSpc>
            </a:pPr>
            <a:r>
              <a:rPr lang="es-PR" sz="2400" dirty="0" smtClean="0"/>
              <a:t>Recopila </a:t>
            </a:r>
            <a:r>
              <a:rPr lang="es-PR" sz="2400" b="1" dirty="0" smtClean="0"/>
              <a:t>los mejores ejemplos </a:t>
            </a:r>
            <a:r>
              <a:rPr lang="es-PR" sz="2400" dirty="0" smtClean="0"/>
              <a:t>que puedan evidenciar la relación del proceso de cambio en la organización de un curso, en la forma en que se ha promovido y evaluado el aprendizaje y </a:t>
            </a:r>
            <a:r>
              <a:rPr lang="es-PR" sz="2400" b="1" dirty="0" smtClean="0"/>
              <a:t>en los resultados (“</a:t>
            </a:r>
            <a:r>
              <a:rPr lang="es-PR" sz="2400" b="1" dirty="0" err="1" smtClean="0"/>
              <a:t>outcomes</a:t>
            </a:r>
            <a:r>
              <a:rPr lang="es-PR" sz="2400" b="1" dirty="0" smtClean="0"/>
              <a:t>”).</a:t>
            </a:r>
          </a:p>
          <a:p>
            <a:pPr>
              <a:lnSpc>
                <a:spcPct val="90000"/>
              </a:lnSpc>
            </a:pPr>
            <a:r>
              <a:rPr lang="es-PR" sz="2800" dirty="0" smtClean="0"/>
              <a:t>Reflexivo</a:t>
            </a:r>
          </a:p>
          <a:p>
            <a:pPr lvl="1">
              <a:lnSpc>
                <a:spcPct val="90000"/>
              </a:lnSpc>
            </a:pPr>
            <a:r>
              <a:rPr lang="es-PR" sz="2400" dirty="0" smtClean="0"/>
              <a:t>Cada sección debe contener una reflexión (narrativo) del profesor(a) en la que explicará las estrategias de enseñanza y los logros obtenidos  (</a:t>
            </a:r>
            <a:r>
              <a:rPr lang="es-PR" sz="2400" b="1" dirty="0" smtClean="0"/>
              <a:t>“</a:t>
            </a:r>
            <a:r>
              <a:rPr lang="es-PR" sz="2400" b="1" dirty="0" err="1" smtClean="0"/>
              <a:t>outcomes</a:t>
            </a:r>
            <a:r>
              <a:rPr lang="es-PR" sz="2400" b="1" dirty="0" smtClean="0"/>
              <a:t>”).  </a:t>
            </a:r>
            <a:r>
              <a:rPr lang="es-PR" sz="2400" dirty="0" smtClean="0"/>
              <a:t>La reflexión, así como la evidencia deben estar correlacionadas.</a:t>
            </a:r>
            <a:r>
              <a:rPr lang="es-PR" sz="2400" b="1" dirty="0" smtClean="0"/>
              <a:t> </a:t>
            </a:r>
          </a:p>
          <a:p>
            <a:pPr lvl="1">
              <a:lnSpc>
                <a:spcPct val="90000"/>
              </a:lnSpc>
            </a:pPr>
            <a:endParaRPr lang="es-PR"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381000"/>
            <a:ext cx="7772400" cy="1143000"/>
          </a:xfrm>
        </p:spPr>
        <p:txBody>
          <a:bodyPr/>
          <a:lstStyle/>
          <a:p>
            <a:r>
              <a:rPr lang="en-US"/>
              <a:t>Características</a:t>
            </a:r>
            <a:endParaRPr lang="es-ES"/>
          </a:p>
        </p:txBody>
      </p:sp>
      <p:sp>
        <p:nvSpPr>
          <p:cNvPr id="40963" name="Rectangle 3"/>
          <p:cNvSpPr>
            <a:spLocks noGrp="1" noChangeArrowheads="1"/>
          </p:cNvSpPr>
          <p:nvPr>
            <p:ph idx="1"/>
          </p:nvPr>
        </p:nvSpPr>
        <p:spPr>
          <a:xfrm>
            <a:off x="1371600" y="1676400"/>
            <a:ext cx="7772400" cy="4495800"/>
          </a:xfrm>
        </p:spPr>
        <p:txBody>
          <a:bodyPr>
            <a:normAutofit/>
          </a:bodyPr>
          <a:lstStyle/>
          <a:p>
            <a:r>
              <a:rPr lang="es-PR" sz="2800" smtClean="0"/>
              <a:t>Estructurado</a:t>
            </a:r>
          </a:p>
          <a:p>
            <a:pPr lvl="1"/>
            <a:r>
              <a:rPr lang="es-PR" sz="2400" smtClean="0"/>
              <a:t>Se fundamenta en los criterios o categorías establecidas en el </a:t>
            </a:r>
            <a:r>
              <a:rPr lang="es-PR" sz="2400" b="1" smtClean="0"/>
              <a:t>Manual de Facultad </a:t>
            </a:r>
            <a:r>
              <a:rPr lang="es-PR" sz="2400" smtClean="0"/>
              <a:t>que representen las dimensiones de la calidad docente que se quiere demostrar.</a:t>
            </a:r>
          </a:p>
          <a:p>
            <a:r>
              <a:rPr lang="es-PR" sz="2800" smtClean="0"/>
              <a:t>Actualizado</a:t>
            </a:r>
          </a:p>
          <a:p>
            <a:pPr lvl="1"/>
            <a:r>
              <a:rPr lang="es-PR" sz="2400" smtClean="0"/>
              <a:t>La información que se incluye en el portafolio corresponde al período evaluado.  Por tal razón, el mismo debe ser revisado constantemente.</a:t>
            </a:r>
          </a:p>
          <a:p>
            <a:pPr>
              <a:buFontTx/>
              <a:buNone/>
            </a:pPr>
            <a:endParaRPr lang="es-PR" sz="2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143000" y="381000"/>
            <a:ext cx="7772400" cy="1143000"/>
          </a:xfrm>
        </p:spPr>
        <p:txBody>
          <a:bodyPr>
            <a:normAutofit fontScale="90000"/>
          </a:bodyPr>
          <a:lstStyle/>
          <a:p>
            <a:r>
              <a:rPr lang="es-ES" dirty="0"/>
              <a:t>¿Qué materiales </a:t>
            </a:r>
            <a:r>
              <a:rPr lang="es-ES" dirty="0" err="1"/>
              <a:t>necesit</a:t>
            </a:r>
            <a:r>
              <a:rPr lang="en-US" dirty="0"/>
              <a:t>a</a:t>
            </a:r>
            <a:r>
              <a:rPr lang="es-ES" dirty="0" smtClean="0"/>
              <a:t>?</a:t>
            </a:r>
            <a:br>
              <a:rPr lang="es-ES" dirty="0" smtClean="0"/>
            </a:br>
            <a:r>
              <a:rPr lang="es-ES" dirty="0" smtClean="0"/>
              <a:t>Impreso</a:t>
            </a:r>
            <a:endParaRPr lang="es-ES" dirty="0"/>
          </a:p>
        </p:txBody>
      </p:sp>
      <p:sp>
        <p:nvSpPr>
          <p:cNvPr id="6147" name="Rectangle 3"/>
          <p:cNvSpPr>
            <a:spLocks noGrp="1" noChangeArrowheads="1"/>
          </p:cNvSpPr>
          <p:nvPr>
            <p:ph type="body" sz="half" idx="1"/>
          </p:nvPr>
        </p:nvSpPr>
        <p:spPr>
          <a:xfrm>
            <a:off x="1905000" y="1828800"/>
            <a:ext cx="3810000" cy="4114800"/>
          </a:xfrm>
        </p:spPr>
        <p:txBody>
          <a:bodyPr>
            <a:normAutofit/>
          </a:bodyPr>
          <a:lstStyle/>
          <a:p>
            <a:r>
              <a:rPr lang="es-ES" sz="3600" dirty="0"/>
              <a:t>Carpeta</a:t>
            </a:r>
          </a:p>
          <a:p>
            <a:r>
              <a:rPr lang="es-ES" sz="3600" dirty="0"/>
              <a:t>Guía</a:t>
            </a:r>
          </a:p>
          <a:p>
            <a:r>
              <a:rPr lang="es-ES" sz="3600" dirty="0"/>
              <a:t>Micas</a:t>
            </a:r>
          </a:p>
          <a:p>
            <a:r>
              <a:rPr lang="es-ES" sz="3600" dirty="0"/>
              <a:t>Papel a colores</a:t>
            </a:r>
          </a:p>
          <a:p>
            <a:pPr>
              <a:buFontTx/>
              <a:buNone/>
            </a:pPr>
            <a:endParaRPr lang="es-ES" sz="3600" dirty="0"/>
          </a:p>
        </p:txBody>
      </p:sp>
      <p:grpSp>
        <p:nvGrpSpPr>
          <p:cNvPr id="6148" name="Group 4"/>
          <p:cNvGrpSpPr>
            <a:grpSpLocks/>
          </p:cNvGrpSpPr>
          <p:nvPr/>
        </p:nvGrpSpPr>
        <p:grpSpPr bwMode="auto">
          <a:xfrm>
            <a:off x="5715000" y="2209800"/>
            <a:ext cx="2743200" cy="4343400"/>
            <a:chOff x="3600" y="1392"/>
            <a:chExt cx="1728" cy="2736"/>
          </a:xfrm>
        </p:grpSpPr>
        <p:graphicFrame>
          <p:nvGraphicFramePr>
            <p:cNvPr id="6149" name="Object 5"/>
            <p:cNvGraphicFramePr>
              <a:graphicFrameLocks noChangeAspect="1"/>
            </p:cNvGraphicFramePr>
            <p:nvPr/>
          </p:nvGraphicFramePr>
          <p:xfrm>
            <a:off x="3648" y="1392"/>
            <a:ext cx="1680" cy="1697"/>
          </p:xfrm>
          <a:graphic>
            <a:graphicData uri="http://schemas.openxmlformats.org/presentationml/2006/ole">
              <p:oleObj spid="_x0000_s6149" name="Clip" r:id="rId4" imgW="981000" imgH="838080" progId="">
                <p:embed/>
              </p:oleObj>
            </a:graphicData>
          </a:graphic>
        </p:graphicFrame>
        <p:graphicFrame>
          <p:nvGraphicFramePr>
            <p:cNvPr id="6150" name="Object 6"/>
            <p:cNvGraphicFramePr>
              <a:graphicFrameLocks noChangeAspect="1"/>
            </p:cNvGraphicFramePr>
            <p:nvPr/>
          </p:nvGraphicFramePr>
          <p:xfrm>
            <a:off x="3600" y="2640"/>
            <a:ext cx="1299" cy="1488"/>
          </p:xfrm>
          <a:graphic>
            <a:graphicData uri="http://schemas.openxmlformats.org/presentationml/2006/ole">
              <p:oleObj spid="_x0000_s6150" name="Clip" r:id="rId5" imgW="847800" imgH="971640" progId="">
                <p:embed/>
              </p:oleObj>
            </a:graphicData>
          </a:graphic>
        </p:graphicFrame>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44" name="Picture 8" descr="D:\Users\bfiguero\AppData\Local\Microsoft\Windows\Temporary Internet Files\Content.IE5\HLJ1N0U4\MPj04393590000[1].jpg"/>
          <p:cNvPicPr>
            <a:picLocks noChangeAspect="1" noChangeArrowheads="1"/>
          </p:cNvPicPr>
          <p:nvPr/>
        </p:nvPicPr>
        <p:blipFill>
          <a:blip r:embed="rId3"/>
          <a:srcRect/>
          <a:stretch>
            <a:fillRect/>
          </a:stretch>
        </p:blipFill>
        <p:spPr bwMode="auto">
          <a:xfrm>
            <a:off x="4386262" y="1981200"/>
            <a:ext cx="4757738" cy="4757738"/>
          </a:xfrm>
          <a:prstGeom prst="rect">
            <a:avLst/>
          </a:prstGeom>
          <a:noFill/>
        </p:spPr>
      </p:pic>
      <p:sp>
        <p:nvSpPr>
          <p:cNvPr id="6146" name="Rectangle 2"/>
          <p:cNvSpPr>
            <a:spLocks noGrp="1" noChangeArrowheads="1"/>
          </p:cNvSpPr>
          <p:nvPr>
            <p:ph type="title"/>
          </p:nvPr>
        </p:nvSpPr>
        <p:spPr>
          <a:xfrm>
            <a:off x="1371600" y="304800"/>
            <a:ext cx="7772400" cy="1143000"/>
          </a:xfrm>
        </p:spPr>
        <p:txBody>
          <a:bodyPr>
            <a:normAutofit fontScale="90000"/>
          </a:bodyPr>
          <a:lstStyle/>
          <a:p>
            <a:r>
              <a:rPr lang="es-ES" dirty="0"/>
              <a:t>¿Qué materiales </a:t>
            </a:r>
            <a:r>
              <a:rPr lang="es-ES" dirty="0" err="1"/>
              <a:t>necesit</a:t>
            </a:r>
            <a:r>
              <a:rPr lang="en-US" dirty="0"/>
              <a:t>a</a:t>
            </a:r>
            <a:r>
              <a:rPr lang="es-ES" dirty="0" smtClean="0"/>
              <a:t>?</a:t>
            </a:r>
            <a:br>
              <a:rPr lang="es-ES" dirty="0" smtClean="0"/>
            </a:br>
            <a:r>
              <a:rPr lang="es-ES" dirty="0" smtClean="0"/>
              <a:t>Electrónico</a:t>
            </a:r>
            <a:endParaRPr lang="es-ES" dirty="0"/>
          </a:p>
        </p:txBody>
      </p:sp>
      <p:sp>
        <p:nvSpPr>
          <p:cNvPr id="6147" name="Rectangle 3"/>
          <p:cNvSpPr>
            <a:spLocks noGrp="1" noChangeArrowheads="1"/>
          </p:cNvSpPr>
          <p:nvPr>
            <p:ph type="body" sz="half" idx="1"/>
          </p:nvPr>
        </p:nvSpPr>
        <p:spPr>
          <a:xfrm>
            <a:off x="1828800" y="1981200"/>
            <a:ext cx="3810000" cy="4114800"/>
          </a:xfrm>
        </p:spPr>
        <p:txBody>
          <a:bodyPr>
            <a:normAutofit/>
          </a:bodyPr>
          <a:lstStyle/>
          <a:p>
            <a:pPr>
              <a:buFontTx/>
              <a:buNone/>
            </a:pPr>
            <a:r>
              <a:rPr lang="es-ES" sz="3200" dirty="0" smtClean="0"/>
              <a:t>CD-ROM</a:t>
            </a:r>
          </a:p>
          <a:p>
            <a:pPr>
              <a:buFontTx/>
              <a:buNone/>
            </a:pPr>
            <a:r>
              <a:rPr lang="es-ES" sz="3200" dirty="0" smtClean="0"/>
              <a:t>Espacio Servidor</a:t>
            </a:r>
          </a:p>
          <a:p>
            <a:pPr>
              <a:buFontTx/>
              <a:buNone/>
            </a:pPr>
            <a:r>
              <a:rPr lang="es-ES" sz="3200" dirty="0" smtClean="0"/>
              <a:t>Scanner</a:t>
            </a:r>
          </a:p>
          <a:p>
            <a:pPr>
              <a:buFontTx/>
              <a:buNone/>
            </a:pPr>
            <a:r>
              <a:rPr lang="es-ES" sz="3200" dirty="0" smtClean="0"/>
              <a:t>Computadora</a:t>
            </a:r>
            <a:endParaRPr lang="es-E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447800" y="304800"/>
            <a:ext cx="7696200" cy="1295400"/>
          </a:xfrm>
        </p:spPr>
        <p:txBody>
          <a:bodyPr>
            <a:normAutofit fontScale="90000"/>
          </a:bodyPr>
          <a:lstStyle/>
          <a:p>
            <a:r>
              <a:rPr lang="es-ES" dirty="0"/>
              <a:t>Desarrollo de la herramienta del Portafolio</a:t>
            </a:r>
          </a:p>
        </p:txBody>
      </p:sp>
      <p:sp>
        <p:nvSpPr>
          <p:cNvPr id="7171" name="Rectangle 3"/>
          <p:cNvSpPr>
            <a:spLocks noGrp="1" noChangeArrowheads="1"/>
          </p:cNvSpPr>
          <p:nvPr>
            <p:ph idx="1"/>
          </p:nvPr>
        </p:nvSpPr>
        <p:spPr>
          <a:xfrm>
            <a:off x="1828800" y="2286000"/>
            <a:ext cx="7315200" cy="4114800"/>
          </a:xfrm>
        </p:spPr>
        <p:txBody>
          <a:bodyPr/>
          <a:lstStyle/>
          <a:p>
            <a:r>
              <a:rPr lang="es-ES" sz="3600" dirty="0"/>
              <a:t>¿Qué formato tiene un portafolio?</a:t>
            </a:r>
          </a:p>
          <a:p>
            <a:r>
              <a:rPr lang="es-ES" sz="3600" dirty="0"/>
              <a:t>¿Cómo se organiza?</a:t>
            </a:r>
          </a:p>
          <a:p>
            <a:r>
              <a:rPr lang="es-ES" sz="3600" dirty="0"/>
              <a:t>¿Cuál es su contenido?</a:t>
            </a:r>
          </a:p>
          <a:p>
            <a:r>
              <a:rPr lang="es-ES" sz="3600" dirty="0"/>
              <a:t>¿Cómo se evalúa?</a:t>
            </a:r>
          </a:p>
          <a:p>
            <a:endParaRPr lang="es-ES" sz="3600" dirty="0"/>
          </a:p>
          <a:p>
            <a:pPr>
              <a:buFontTx/>
              <a:buNone/>
            </a:pPr>
            <a:endParaRPr lang="es-ES"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143000" y="381000"/>
            <a:ext cx="7848600" cy="1143000"/>
          </a:xfrm>
        </p:spPr>
        <p:txBody>
          <a:bodyPr>
            <a:normAutofit fontScale="90000"/>
          </a:bodyPr>
          <a:lstStyle/>
          <a:p>
            <a:r>
              <a:rPr lang="es-ES" dirty="0"/>
              <a:t>¿Qué formato tiene un portafolio?</a:t>
            </a:r>
          </a:p>
        </p:txBody>
      </p:sp>
      <p:sp>
        <p:nvSpPr>
          <p:cNvPr id="8195" name="Rectangle 3"/>
          <p:cNvSpPr>
            <a:spLocks noGrp="1" noChangeArrowheads="1"/>
          </p:cNvSpPr>
          <p:nvPr>
            <p:ph idx="1"/>
          </p:nvPr>
        </p:nvSpPr>
        <p:spPr>
          <a:xfrm>
            <a:off x="1752600" y="1981200"/>
            <a:ext cx="7391400" cy="4343400"/>
          </a:xfrm>
        </p:spPr>
        <p:txBody>
          <a:bodyPr>
            <a:noAutofit/>
          </a:bodyPr>
          <a:lstStyle/>
          <a:p>
            <a:r>
              <a:rPr lang="es-ES" sz="3600" dirty="0"/>
              <a:t>Portada</a:t>
            </a:r>
          </a:p>
          <a:p>
            <a:r>
              <a:rPr lang="es-ES" sz="3600" dirty="0"/>
              <a:t>Tabla de </a:t>
            </a:r>
            <a:r>
              <a:rPr lang="es-ES" sz="3600" dirty="0" smtClean="0"/>
              <a:t>Contenido</a:t>
            </a:r>
          </a:p>
          <a:p>
            <a:r>
              <a:rPr lang="es-ES" sz="3600" dirty="0" smtClean="0"/>
              <a:t>Sección </a:t>
            </a:r>
            <a:r>
              <a:rPr lang="es-ES" sz="3600" dirty="0"/>
              <a:t>I:  Introducción </a:t>
            </a:r>
          </a:p>
          <a:p>
            <a:r>
              <a:rPr lang="es-ES" sz="3600" dirty="0"/>
              <a:t>Sección II: </a:t>
            </a:r>
            <a:r>
              <a:rPr lang="es-ES" sz="3600" dirty="0" smtClean="0"/>
              <a:t>Calidad Docente</a:t>
            </a:r>
            <a:endParaRPr lang="es-ES" sz="3600" dirty="0"/>
          </a:p>
          <a:p>
            <a:r>
              <a:rPr lang="es-ES" sz="3600" dirty="0"/>
              <a:t>Sección III:  </a:t>
            </a:r>
            <a:r>
              <a:rPr lang="es-ES" sz="3600" dirty="0" smtClean="0"/>
              <a:t>Áreas Generales</a:t>
            </a:r>
          </a:p>
          <a:p>
            <a:r>
              <a:rPr lang="es-ES" sz="3200" dirty="0" smtClean="0"/>
              <a:t>Conclusión</a:t>
            </a:r>
            <a:endParaRPr lang="es-ES" sz="3200" dirty="0"/>
          </a:p>
          <a:p>
            <a:pPr lvl="1">
              <a:buFontTx/>
              <a:buNone/>
            </a:pPr>
            <a:endParaRPr lang="es-ES" sz="3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
  <a:themeElements>
    <a:clrScheme name="Mod">
      <a:dk1>
        <a:sysClr val="windowText" lastClr="000000"/>
      </a:dk1>
      <a:lt1>
        <a:sysClr val="window" lastClr="FFFFFF"/>
      </a:lt1>
      <a:dk2>
        <a:srgbClr val="065218"/>
      </a:dk2>
      <a:lt2>
        <a:srgbClr val="EDF3AE"/>
      </a:lt2>
      <a:accent1>
        <a:srgbClr val="8FCB17"/>
      </a:accent1>
      <a:accent2>
        <a:srgbClr val="769F11"/>
      </a:accent2>
      <a:accent3>
        <a:srgbClr val="D4E336"/>
      </a:accent3>
      <a:accent4>
        <a:srgbClr val="0C8228"/>
      </a:accent4>
      <a:accent5>
        <a:srgbClr val="C0EDA8"/>
      </a:accent5>
      <a:accent6>
        <a:srgbClr val="3B4F18"/>
      </a:accent6>
      <a:hlink>
        <a:srgbClr val="0A6A21"/>
      </a:hlink>
      <a:folHlink>
        <a:srgbClr val="406EA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
      <a:fillStyleLst>
        <a:solidFill>
          <a:schemeClr val="phClr"/>
        </a:solidFill>
        <a:solidFill>
          <a:schemeClr val="phClr">
            <a:tint val="80000"/>
          </a:schemeClr>
        </a:solidFill>
        <a:solidFill>
          <a:schemeClr val="phClr">
            <a:shade val="30000"/>
            <a:satMod val="150000"/>
          </a:schemeClr>
        </a:solidFill>
      </a:fillStyleLst>
      <a:lnStyleLst>
        <a:ln w="9525" cap="flat" cmpd="sng" algn="ctr">
          <a:solidFill>
            <a:schemeClr val="phClr">
              <a:tint val="90000"/>
              <a:satMod val="105000"/>
            </a:schemeClr>
          </a:solidFill>
          <a:prstDash val="solid"/>
        </a:ln>
        <a:ln w="50800" cap="flat" cmpd="sng" algn="ctr">
          <a:solidFill>
            <a:schemeClr val="phClr">
              <a:tint val="90000"/>
            </a:schemeClr>
          </a:solidFill>
          <a:prstDash val="solid"/>
        </a:ln>
        <a:ln w="76200" cap="flat" cmpd="dbl" algn="ctr">
          <a:solidFill>
            <a:schemeClr val="phClr">
              <a:tint val="90000"/>
            </a:schemeClr>
          </a:solidFill>
          <a:prstDash val="solid"/>
        </a:ln>
      </a:lnStyleLst>
      <a:effectStyleLst>
        <a:effectStyle>
          <a:effectLst/>
        </a:effectStyle>
        <a:effectStyle>
          <a:effectLst>
            <a:outerShdw blurRad="76200" dist="25400" dir="5400000" sx="101000" sy="101000" rotWithShape="0">
              <a:srgbClr val="000000">
                <a:alpha val="50000"/>
              </a:srgbClr>
            </a:outerShdw>
          </a:effectLst>
        </a:effectStyle>
        <a:effectStyle>
          <a:effectLst>
            <a:outerShdw blurRad="76200" dist="50800" dir="5400000" sx="101000" sy="101000" rotWithShape="0">
              <a:srgbClr val="000000">
                <a:alpha val="50000"/>
              </a:srgbClr>
            </a:outerShdw>
            <a:reflection blurRad="12700" stA="30000" endPos="30000" dist="50800" dir="5400000" sy="-100000" rotWithShape="0"/>
          </a:effectLst>
          <a:scene3d>
            <a:camera prst="orthographicFront">
              <a:rot lat="0" lon="0" rev="0"/>
            </a:camera>
            <a:lightRig rig="twoPt" dir="t">
              <a:rot lat="0" lon="0" rev="5400000"/>
            </a:lightRig>
          </a:scene3d>
          <a:sp3d prstMaterial="softmetal">
            <a:bevelT w="63500" h="25400" prst="coolSlan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Template>
  <TotalTime>489</TotalTime>
  <Words>1353</Words>
  <Application>Microsoft PowerPoint</Application>
  <PresentationFormat>On-screen Show (4:3)</PresentationFormat>
  <Paragraphs>237</Paragraphs>
  <Slides>28</Slides>
  <Notes>28</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1" baseType="lpstr">
      <vt:lpstr>Mod</vt:lpstr>
      <vt:lpstr>Clip</vt:lpstr>
      <vt:lpstr>Document</vt:lpstr>
      <vt:lpstr>El Portafolio del (de la) Profesor(a)</vt:lpstr>
      <vt:lpstr>Portafolio</vt:lpstr>
      <vt:lpstr>Componentes Esenciales</vt:lpstr>
      <vt:lpstr>Características</vt:lpstr>
      <vt:lpstr>Características</vt:lpstr>
      <vt:lpstr>¿Qué materiales necesita? Impreso</vt:lpstr>
      <vt:lpstr>¿Qué materiales necesita? Electrónico</vt:lpstr>
      <vt:lpstr>Desarrollo de la herramienta del Portafolio</vt:lpstr>
      <vt:lpstr>¿Qué formato tiene un portafolio?</vt:lpstr>
      <vt:lpstr>¿Cómo se organiza?</vt:lpstr>
      <vt:lpstr>¿Cómo se organiza?</vt:lpstr>
      <vt:lpstr>¿Cómo se organiza?</vt:lpstr>
      <vt:lpstr>¿Cómo se organiza?</vt:lpstr>
      <vt:lpstr>¿Cómo se organiza?</vt:lpstr>
      <vt:lpstr>¿Cómo se organiza?</vt:lpstr>
      <vt:lpstr>¿Cómo se organiza?</vt:lpstr>
      <vt:lpstr>¿Cómo se organiza?</vt:lpstr>
      <vt:lpstr>¿Cómo se organiza?</vt:lpstr>
      <vt:lpstr>¿Cómo se organiza?</vt:lpstr>
      <vt:lpstr>¿Cómo se organiza?</vt:lpstr>
      <vt:lpstr>¿Cómo se organiza?</vt:lpstr>
      <vt:lpstr>¿Cómo se organiza?</vt:lpstr>
      <vt:lpstr>¿Cómo se organiza?</vt:lpstr>
      <vt:lpstr>¿Cómo se organiza?</vt:lpstr>
      <vt:lpstr>¿Cómo se evalúa un Portafolio Profesional?</vt:lpstr>
      <vt:lpstr>¿Cómo se evalúa un Portafolio Profesional?</vt:lpstr>
      <vt:lpstr>¿Cómo se evalúa un Portafolio Profesional?</vt:lpstr>
      <vt:lpstr>Referencias:</vt:lpstr>
    </vt:vector>
  </TitlesOfParts>
  <Company>Inter PONCE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Portafolio</dc:title>
  <dc:creator>bfelicia</dc:creator>
  <cp:lastModifiedBy>molivera</cp:lastModifiedBy>
  <cp:revision>65</cp:revision>
  <dcterms:created xsi:type="dcterms:W3CDTF">2001-11-29T17:46:22Z</dcterms:created>
  <dcterms:modified xsi:type="dcterms:W3CDTF">2008-12-01T21:12:52Z</dcterms:modified>
</cp:coreProperties>
</file>